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embeddedFontLst>
    <p:embeddedFont>
      <p:font typeface="Architects Daughter"/>
      <p:regular r:id="rId8"/>
    </p:embeddedFont>
    <p:embeddedFont>
      <p:font typeface="Roboto"/>
      <p:regular r:id="rId9"/>
      <p:bold r:id="rId10"/>
      <p:italic r:id="rId11"/>
      <p:boldItalic r:id="rId12"/>
    </p:embeddedFont>
    <p:embeddedFont>
      <p:font typeface="Pacifico"/>
      <p:regular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oboto-italic.fntdata"/><Relationship Id="rId10" Type="http://schemas.openxmlformats.org/officeDocument/2006/relationships/font" Target="fonts/Roboto-bold.fntdata"/><Relationship Id="rId13" Type="http://schemas.openxmlformats.org/officeDocument/2006/relationships/font" Target="fonts/Pacifico-regular.fntdata"/><Relationship Id="rId12" Type="http://schemas.openxmlformats.org/officeDocument/2006/relationships/font" Target="fonts/Robo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oboto-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ArchitectsDaughter-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54548395c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54548395c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254548395ca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254548395ca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2395375" y="1432950"/>
            <a:ext cx="6651600" cy="35763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1100">
                <a:solidFill>
                  <a:srgbClr val="374151"/>
                </a:solidFill>
                <a:latin typeface="Roboto"/>
                <a:ea typeface="Roboto"/>
                <a:cs typeface="Roboto"/>
                <a:sym typeface="Roboto"/>
              </a:rPr>
              <a:t>Sofia Wind Farm is a special place in the ocean that helps create electricity using the power of the wind. It is located far away from the coast of the United Kingdom in the North Sea.</a:t>
            </a:r>
            <a:endParaRPr sz="1100">
              <a:solidFill>
                <a:srgbClr val="37415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t/>
            </a:r>
            <a:endParaRPr sz="1100">
              <a:solidFill>
                <a:srgbClr val="37415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GB" sz="1100">
                <a:solidFill>
                  <a:srgbClr val="374151"/>
                </a:solidFill>
                <a:latin typeface="Roboto"/>
                <a:ea typeface="Roboto"/>
                <a:cs typeface="Roboto"/>
                <a:sym typeface="Roboto"/>
              </a:rPr>
              <a:t>Sofia Wind Farm has really tall wind turbines that stand over 252 meters high. These turbines have big blades that spin when the wind blows. When the blades spin, they make electricity that can be used to power homes and buildings.</a:t>
            </a:r>
            <a:endParaRPr sz="1100">
              <a:solidFill>
                <a:srgbClr val="37415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t/>
            </a:r>
            <a:endParaRPr sz="1100">
              <a:solidFill>
                <a:srgbClr val="37415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GB" sz="1100">
                <a:solidFill>
                  <a:srgbClr val="374151"/>
                </a:solidFill>
                <a:latin typeface="Roboto"/>
                <a:ea typeface="Roboto"/>
                <a:cs typeface="Roboto"/>
                <a:sym typeface="Roboto"/>
              </a:rPr>
              <a:t>Sofia Wind Farm is very big, with 100 turbines in total. All of these turbines together can create a lot of electricity. In fact, they can make enough electricity to power around 1.2 million homes!</a:t>
            </a:r>
            <a:endParaRPr sz="1100">
              <a:solidFill>
                <a:srgbClr val="37415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t/>
            </a:r>
            <a:endParaRPr sz="1100">
              <a:solidFill>
                <a:srgbClr val="37415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GB" sz="1100">
                <a:solidFill>
                  <a:srgbClr val="374151"/>
                </a:solidFill>
                <a:latin typeface="Roboto"/>
                <a:ea typeface="Roboto"/>
                <a:cs typeface="Roboto"/>
                <a:sym typeface="Roboto"/>
              </a:rPr>
              <a:t>Sofia Wind Farm is important because it helps protect the environment. By using the wind's power, it doesn't create pollution like some other ways of making electricity. This helps reduce the amount of harmful gases that are released into the air, which is good for the planet.</a:t>
            </a:r>
            <a:endParaRPr sz="1100">
              <a:solidFill>
                <a:srgbClr val="37415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t/>
            </a:r>
            <a:endParaRPr sz="1100">
              <a:solidFill>
                <a:srgbClr val="37415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GB" sz="1100">
                <a:solidFill>
                  <a:srgbClr val="374151"/>
                </a:solidFill>
                <a:latin typeface="Roboto"/>
                <a:ea typeface="Roboto"/>
                <a:cs typeface="Roboto"/>
                <a:sym typeface="Roboto"/>
              </a:rPr>
              <a:t>Not only does Sofia Wind Farm help the environment, but it also helps create jobs for people. When the wind farm is built and needs to be maintained, it requires workers who can help with the construction and take care of the turbines. This creates job opportunities and helps the local economy.</a:t>
            </a:r>
            <a:endParaRPr sz="1200"/>
          </a:p>
        </p:txBody>
      </p:sp>
      <p:sp>
        <p:nvSpPr>
          <p:cNvPr id="55" name="Google Shape;55;p13"/>
          <p:cNvSpPr txBox="1"/>
          <p:nvPr/>
        </p:nvSpPr>
        <p:spPr>
          <a:xfrm>
            <a:off x="47150" y="657400"/>
            <a:ext cx="3312300" cy="600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sz="2700" u="sng">
                <a:latin typeface="Architects Daughter"/>
                <a:ea typeface="Architects Daughter"/>
                <a:cs typeface="Architects Daughter"/>
                <a:sym typeface="Architects Daughter"/>
              </a:rPr>
              <a:t>Guided Reading </a:t>
            </a:r>
            <a:endParaRPr b="1" sz="2700" u="sng">
              <a:latin typeface="Architects Daughter"/>
              <a:ea typeface="Architects Daughter"/>
              <a:cs typeface="Architects Daughter"/>
              <a:sym typeface="Architects Daughter"/>
            </a:endParaRPr>
          </a:p>
        </p:txBody>
      </p:sp>
      <p:sp>
        <p:nvSpPr>
          <p:cNvPr id="56" name="Google Shape;56;p13"/>
          <p:cNvSpPr/>
          <p:nvPr/>
        </p:nvSpPr>
        <p:spPr>
          <a:xfrm>
            <a:off x="133300" y="1432875"/>
            <a:ext cx="2181300" cy="35763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317500" lvl="0" marL="457200" rtl="0" algn="l">
              <a:spcBef>
                <a:spcPts val="0"/>
              </a:spcBef>
              <a:spcAft>
                <a:spcPts val="0"/>
              </a:spcAft>
              <a:buSzPts val="1400"/>
              <a:buAutoNum type="arabicPeriod"/>
            </a:pPr>
            <a:r>
              <a:rPr lang="en-GB"/>
              <a:t>Where is Sofia Wind Farm located?</a:t>
            </a:r>
            <a:endParaRPr/>
          </a:p>
          <a:p>
            <a:pPr indent="0" lvl="0" marL="457200" rtl="0" algn="l">
              <a:spcBef>
                <a:spcPts val="0"/>
              </a:spcBef>
              <a:spcAft>
                <a:spcPts val="0"/>
              </a:spcAft>
              <a:buNone/>
            </a:pPr>
            <a:r>
              <a:t/>
            </a:r>
            <a:endParaRPr/>
          </a:p>
          <a:p>
            <a:pPr indent="-317500" lvl="0" marL="457200" rtl="0" algn="l">
              <a:spcBef>
                <a:spcPts val="0"/>
              </a:spcBef>
              <a:spcAft>
                <a:spcPts val="0"/>
              </a:spcAft>
              <a:buSzPts val="1400"/>
              <a:buAutoNum type="arabicPeriod"/>
            </a:pPr>
            <a:r>
              <a:rPr lang="en-GB"/>
              <a:t>How does Sofia Wind Farm create </a:t>
            </a:r>
            <a:endParaRPr/>
          </a:p>
          <a:p>
            <a:pPr indent="0" lvl="0" marL="457200" rtl="0" algn="l">
              <a:spcBef>
                <a:spcPts val="0"/>
              </a:spcBef>
              <a:spcAft>
                <a:spcPts val="0"/>
              </a:spcAft>
              <a:buNone/>
            </a:pPr>
            <a:r>
              <a:rPr lang="en-GB"/>
              <a:t>Electricity?</a:t>
            </a:r>
            <a:endParaRPr/>
          </a:p>
          <a:p>
            <a:pPr indent="0" lvl="0" marL="457200" rtl="0" algn="l">
              <a:spcBef>
                <a:spcPts val="0"/>
              </a:spcBef>
              <a:spcAft>
                <a:spcPts val="0"/>
              </a:spcAft>
              <a:buNone/>
            </a:pPr>
            <a:r>
              <a:t/>
            </a:r>
            <a:endParaRPr/>
          </a:p>
          <a:p>
            <a:pPr indent="-317500" lvl="0" marL="457200" rtl="0" algn="l">
              <a:spcBef>
                <a:spcPts val="0"/>
              </a:spcBef>
              <a:spcAft>
                <a:spcPts val="0"/>
              </a:spcAft>
              <a:buSzPts val="1400"/>
              <a:buAutoNum type="arabicPeriod"/>
            </a:pPr>
            <a:r>
              <a:rPr lang="en-GB"/>
              <a:t>How tall are the wind turbines?</a:t>
            </a:r>
            <a:endParaRPr/>
          </a:p>
          <a:p>
            <a:pPr indent="0" lvl="0" marL="457200" rtl="0" algn="l">
              <a:spcBef>
                <a:spcPts val="0"/>
              </a:spcBef>
              <a:spcAft>
                <a:spcPts val="0"/>
              </a:spcAft>
              <a:buNone/>
            </a:pPr>
            <a:r>
              <a:t/>
            </a:r>
            <a:endParaRPr/>
          </a:p>
          <a:p>
            <a:pPr indent="-317500" lvl="0" marL="457200" rtl="0" algn="l">
              <a:spcBef>
                <a:spcPts val="0"/>
              </a:spcBef>
              <a:spcAft>
                <a:spcPts val="0"/>
              </a:spcAft>
              <a:buSzPts val="1400"/>
              <a:buAutoNum type="arabicPeriod"/>
            </a:pPr>
            <a:r>
              <a:rPr lang="en-GB"/>
              <a:t>How does Sofia wind farm help to protect the environment?</a:t>
            </a:r>
            <a:endParaRPr/>
          </a:p>
        </p:txBody>
      </p:sp>
      <p:sp>
        <p:nvSpPr>
          <p:cNvPr id="57" name="Google Shape;57;p13"/>
          <p:cNvSpPr txBox="1"/>
          <p:nvPr/>
        </p:nvSpPr>
        <p:spPr>
          <a:xfrm>
            <a:off x="2395375" y="754350"/>
            <a:ext cx="6597600" cy="815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4100">
                <a:latin typeface="Pacifico"/>
                <a:ea typeface="Pacifico"/>
                <a:cs typeface="Pacifico"/>
                <a:sym typeface="Pacifico"/>
              </a:rPr>
              <a:t>Sofia Wind Farm </a:t>
            </a:r>
            <a:endParaRPr sz="4100">
              <a:latin typeface="Pacifico"/>
              <a:ea typeface="Pacifico"/>
              <a:cs typeface="Pacifico"/>
              <a:sym typeface="Pacific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p:nvPr/>
        </p:nvSpPr>
        <p:spPr>
          <a:xfrm>
            <a:off x="2395375" y="1432950"/>
            <a:ext cx="6651600" cy="35763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1100">
                <a:solidFill>
                  <a:srgbClr val="374151"/>
                </a:solidFill>
                <a:latin typeface="Roboto"/>
                <a:ea typeface="Roboto"/>
                <a:cs typeface="Roboto"/>
                <a:sym typeface="Roboto"/>
              </a:rPr>
              <a:t>Sofia Wind Farm is a special place in the ocean that helps create electricity using the power of the wind. It is located far away from the coast of the United Kingdom in the North Sea.</a:t>
            </a:r>
            <a:endParaRPr sz="1100">
              <a:solidFill>
                <a:srgbClr val="37415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t/>
            </a:r>
            <a:endParaRPr sz="1100">
              <a:solidFill>
                <a:srgbClr val="37415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GB" sz="1100">
                <a:solidFill>
                  <a:srgbClr val="374151"/>
                </a:solidFill>
                <a:latin typeface="Roboto"/>
                <a:ea typeface="Roboto"/>
                <a:cs typeface="Roboto"/>
                <a:sym typeface="Roboto"/>
              </a:rPr>
              <a:t>Sofia Wind Farm has really tall wind turbines that stand over 252 meters high. These turbines have big blades that spin when the wind blows. When the blades spin, they make electricity that can be used to power homes and buildings.</a:t>
            </a:r>
            <a:endParaRPr sz="1100">
              <a:solidFill>
                <a:srgbClr val="37415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t/>
            </a:r>
            <a:endParaRPr sz="1100">
              <a:solidFill>
                <a:srgbClr val="37415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GB" sz="1100">
                <a:solidFill>
                  <a:srgbClr val="374151"/>
                </a:solidFill>
                <a:latin typeface="Roboto"/>
                <a:ea typeface="Roboto"/>
                <a:cs typeface="Roboto"/>
                <a:sym typeface="Roboto"/>
              </a:rPr>
              <a:t>Sofia Wind Farm is very big, with 100 turbines in total. All of these turbines together can create a lot of electricity. In fact, they can make enough electricity to power around 1.2 million homes!</a:t>
            </a:r>
            <a:endParaRPr sz="1100">
              <a:solidFill>
                <a:srgbClr val="37415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t/>
            </a:r>
            <a:endParaRPr sz="1100">
              <a:solidFill>
                <a:srgbClr val="37415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GB" sz="1100">
                <a:solidFill>
                  <a:srgbClr val="374151"/>
                </a:solidFill>
                <a:latin typeface="Roboto"/>
                <a:ea typeface="Roboto"/>
                <a:cs typeface="Roboto"/>
                <a:sym typeface="Roboto"/>
              </a:rPr>
              <a:t>Sofia Wind Farm is important because it helps protect the environment. By using the wind's power, it doesn't create pollution like some other ways of making electricity. This helps reduce the amount of harmful gases that are released into the air, which is good for the planet.</a:t>
            </a:r>
            <a:endParaRPr sz="1100">
              <a:solidFill>
                <a:srgbClr val="37415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t/>
            </a:r>
            <a:endParaRPr sz="1100">
              <a:solidFill>
                <a:srgbClr val="37415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GB" sz="1100">
                <a:solidFill>
                  <a:srgbClr val="374151"/>
                </a:solidFill>
                <a:latin typeface="Roboto"/>
                <a:ea typeface="Roboto"/>
                <a:cs typeface="Roboto"/>
                <a:sym typeface="Roboto"/>
              </a:rPr>
              <a:t>Not only does Sofia Wind Farm help the environment, but it also helps create jobs for people. When the wind farm is built and needs to be maintained, it requires workers who can help with the construction and take care of the turbines. This creates job opportunities and helps the local economy.</a:t>
            </a:r>
            <a:endParaRPr sz="1200"/>
          </a:p>
        </p:txBody>
      </p:sp>
      <p:sp>
        <p:nvSpPr>
          <p:cNvPr id="63" name="Google Shape;63;p14"/>
          <p:cNvSpPr txBox="1"/>
          <p:nvPr/>
        </p:nvSpPr>
        <p:spPr>
          <a:xfrm>
            <a:off x="47150" y="657400"/>
            <a:ext cx="3312300" cy="600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sz="2700" u="sng">
                <a:latin typeface="Architects Daughter"/>
                <a:ea typeface="Architects Daughter"/>
                <a:cs typeface="Architects Daughter"/>
                <a:sym typeface="Architects Daughter"/>
              </a:rPr>
              <a:t>Guided Reading </a:t>
            </a:r>
            <a:endParaRPr b="1" sz="2700" u="sng">
              <a:latin typeface="Architects Daughter"/>
              <a:ea typeface="Architects Daughter"/>
              <a:cs typeface="Architects Daughter"/>
              <a:sym typeface="Architects Daughter"/>
            </a:endParaRPr>
          </a:p>
        </p:txBody>
      </p:sp>
      <p:sp>
        <p:nvSpPr>
          <p:cNvPr id="64" name="Google Shape;64;p14"/>
          <p:cNvSpPr/>
          <p:nvPr/>
        </p:nvSpPr>
        <p:spPr>
          <a:xfrm>
            <a:off x="133300" y="1432875"/>
            <a:ext cx="2181300" cy="35763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317500" lvl="0" marL="457200" rtl="0" algn="l">
              <a:spcBef>
                <a:spcPts val="0"/>
              </a:spcBef>
              <a:spcAft>
                <a:spcPts val="0"/>
              </a:spcAft>
              <a:buSzPts val="1400"/>
              <a:buAutoNum type="arabicPeriod"/>
            </a:pPr>
            <a:r>
              <a:rPr lang="en-GB"/>
              <a:t>Where is Sofia Wind Farm located?</a:t>
            </a:r>
            <a:endParaRPr/>
          </a:p>
          <a:p>
            <a:pPr indent="0" lvl="0" marL="457200" rtl="0" algn="l">
              <a:spcBef>
                <a:spcPts val="0"/>
              </a:spcBef>
              <a:spcAft>
                <a:spcPts val="0"/>
              </a:spcAft>
              <a:buNone/>
            </a:pPr>
            <a:r>
              <a:t/>
            </a:r>
            <a:endParaRPr/>
          </a:p>
          <a:p>
            <a:pPr indent="-317500" lvl="0" marL="457200" rtl="0" algn="l">
              <a:spcBef>
                <a:spcPts val="0"/>
              </a:spcBef>
              <a:spcAft>
                <a:spcPts val="0"/>
              </a:spcAft>
              <a:buSzPts val="1400"/>
              <a:buAutoNum type="arabicPeriod"/>
            </a:pPr>
            <a:r>
              <a:rPr lang="en-GB"/>
              <a:t>How does Sofia Wind Farm create </a:t>
            </a:r>
            <a:endParaRPr/>
          </a:p>
          <a:p>
            <a:pPr indent="0" lvl="0" marL="457200" rtl="0" algn="l">
              <a:spcBef>
                <a:spcPts val="0"/>
              </a:spcBef>
              <a:spcAft>
                <a:spcPts val="0"/>
              </a:spcAft>
              <a:buNone/>
            </a:pPr>
            <a:r>
              <a:rPr lang="en-GB"/>
              <a:t>Electricity?</a:t>
            </a:r>
            <a:endParaRPr/>
          </a:p>
          <a:p>
            <a:pPr indent="0" lvl="0" marL="457200" rtl="0" algn="l">
              <a:spcBef>
                <a:spcPts val="0"/>
              </a:spcBef>
              <a:spcAft>
                <a:spcPts val="0"/>
              </a:spcAft>
              <a:buNone/>
            </a:pPr>
            <a:r>
              <a:t/>
            </a:r>
            <a:endParaRPr/>
          </a:p>
          <a:p>
            <a:pPr indent="-317500" lvl="0" marL="457200" rtl="0" algn="l">
              <a:spcBef>
                <a:spcPts val="0"/>
              </a:spcBef>
              <a:spcAft>
                <a:spcPts val="0"/>
              </a:spcAft>
              <a:buSzPts val="1400"/>
              <a:buAutoNum type="arabicPeriod"/>
            </a:pPr>
            <a:r>
              <a:rPr lang="en-GB"/>
              <a:t>How tall are the wind turbines?</a:t>
            </a:r>
            <a:endParaRPr/>
          </a:p>
          <a:p>
            <a:pPr indent="0" lvl="0" marL="457200" rtl="0" algn="l">
              <a:spcBef>
                <a:spcPts val="0"/>
              </a:spcBef>
              <a:spcAft>
                <a:spcPts val="0"/>
              </a:spcAft>
              <a:buNone/>
            </a:pPr>
            <a:r>
              <a:t/>
            </a:r>
            <a:endParaRPr/>
          </a:p>
          <a:p>
            <a:pPr indent="-317500" lvl="0" marL="457200" rtl="0" algn="l">
              <a:spcBef>
                <a:spcPts val="0"/>
              </a:spcBef>
              <a:spcAft>
                <a:spcPts val="0"/>
              </a:spcAft>
              <a:buSzPts val="1400"/>
              <a:buAutoNum type="arabicPeriod"/>
            </a:pPr>
            <a:r>
              <a:rPr lang="en-GB"/>
              <a:t>How does Sofia wind farm help to protect the environment?</a:t>
            </a:r>
            <a:endParaRPr/>
          </a:p>
        </p:txBody>
      </p:sp>
      <p:sp>
        <p:nvSpPr>
          <p:cNvPr id="65" name="Google Shape;65;p14"/>
          <p:cNvSpPr txBox="1"/>
          <p:nvPr/>
        </p:nvSpPr>
        <p:spPr>
          <a:xfrm>
            <a:off x="2395375" y="754350"/>
            <a:ext cx="6597600" cy="815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4100">
                <a:latin typeface="Pacifico"/>
                <a:ea typeface="Pacifico"/>
                <a:cs typeface="Pacifico"/>
                <a:sym typeface="Pacifico"/>
              </a:rPr>
              <a:t>Sofia Wind Farm </a:t>
            </a:r>
            <a:endParaRPr sz="4100">
              <a:latin typeface="Pacifico"/>
              <a:ea typeface="Pacifico"/>
              <a:cs typeface="Pacifico"/>
              <a:sym typeface="Pacifico"/>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