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Architects Daughter"/>
      <p:regular r:id="rId14"/>
    </p:embeddedFont>
    <p:embeddedFont>
      <p:font typeface="Roboto"/>
      <p:regular r:id="rId15"/>
      <p:bold r:id="rId16"/>
      <p:italic r:id="rId17"/>
      <p:boldItalic r:id="rId18"/>
    </p:embeddedFont>
    <p:embeddedFont>
      <p:font typeface="Amatic SC"/>
      <p:regular r:id="rId19"/>
      <p:bold r:id="rId20"/>
    </p:embeddedFont>
    <p:embeddedFont>
      <p:font typeface="Gill Sans"/>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maticSC-bold.fntdata"/><Relationship Id="rId22" Type="http://schemas.openxmlformats.org/officeDocument/2006/relationships/font" Target="fonts/GillSans-bold.fntdata"/><Relationship Id="rId21" Type="http://schemas.openxmlformats.org/officeDocument/2006/relationships/font" Target="fonts/Gill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oboto-regular.fntdata"/><Relationship Id="rId14" Type="http://schemas.openxmlformats.org/officeDocument/2006/relationships/font" Target="fonts/ArchitectsDaughter-regular.fntdata"/><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AmaticSC-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5294179986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5294179986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53d11ddc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53d11ddc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5294179986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5294179986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53d11ddc0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53d11ddc0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5294179986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5294179986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53d11ddc0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53d11ddc0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5294179986_0_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5294179986_0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dales Lesson Template" type="title">
  <p:cSld name="TITLE">
    <p:bg>
      <p:bgPr>
        <a:solidFill>
          <a:srgbClr val="F8EAD1"/>
        </a:solidFill>
      </p:bgPr>
    </p:bg>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1" name="Google Shape;61;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2" name="Google Shape;62;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F3E3C5"/>
        </a:solidFill>
      </p:bgPr>
    </p:bg>
    <p:spTree>
      <p:nvGrpSpPr>
        <p:cNvPr id="63" name="Shape 63"/>
        <p:cNvGrpSpPr/>
        <p:nvPr/>
      </p:nvGrpSpPr>
      <p:grpSpPr>
        <a:xfrm>
          <a:off x="0" y="0"/>
          <a:ext cx="0" cy="0"/>
          <a:chOff x="0" y="0"/>
          <a:chExt cx="0" cy="0"/>
        </a:xfrm>
      </p:grpSpPr>
      <p:sp>
        <p:nvSpPr>
          <p:cNvPr id="64" name="Google Shape;64;p15"/>
          <p:cNvSpPr/>
          <p:nvPr/>
        </p:nvSpPr>
        <p:spPr>
          <a:xfrm>
            <a:off x="0" y="-67600"/>
            <a:ext cx="9144000" cy="761400"/>
          </a:xfrm>
          <a:prstGeom prst="rect">
            <a:avLst/>
          </a:prstGeom>
          <a:solidFill>
            <a:srgbClr val="F3E3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p:nvPr/>
        </p:nvSpPr>
        <p:spPr>
          <a:xfrm>
            <a:off x="3899337" y="2532631"/>
            <a:ext cx="4984200" cy="1115100"/>
          </a:xfrm>
          <a:prstGeom prst="roundRect">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66" name="Google Shape;66;p15"/>
          <p:cNvSpPr/>
          <p:nvPr/>
        </p:nvSpPr>
        <p:spPr>
          <a:xfrm>
            <a:off x="3899337" y="1084831"/>
            <a:ext cx="4984200" cy="1115100"/>
          </a:xfrm>
          <a:prstGeom prst="roundRect">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67" name="Google Shape;67;p15"/>
          <p:cNvSpPr txBox="1"/>
          <p:nvPr/>
        </p:nvSpPr>
        <p:spPr>
          <a:xfrm>
            <a:off x="1077250" y="4501200"/>
            <a:ext cx="4581900" cy="64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3000">
                <a:solidFill>
                  <a:srgbClr val="351C75"/>
                </a:solidFill>
                <a:latin typeface="Amatic SC"/>
                <a:ea typeface="Amatic SC"/>
                <a:cs typeface="Amatic SC"/>
                <a:sym typeface="Amatic SC"/>
              </a:rPr>
              <a:t>Be Safe. Be Respectful. Be Responsible</a:t>
            </a:r>
            <a:r>
              <a:rPr b="1" lang="en-GB" sz="3500">
                <a:solidFill>
                  <a:srgbClr val="674EA7"/>
                </a:solidFill>
                <a:latin typeface="Amatic SC"/>
                <a:ea typeface="Amatic SC"/>
                <a:cs typeface="Amatic SC"/>
                <a:sym typeface="Amatic SC"/>
              </a:rPr>
              <a:t>.</a:t>
            </a:r>
            <a:endParaRPr b="1" sz="3500">
              <a:solidFill>
                <a:srgbClr val="674EA7"/>
              </a:solidFill>
              <a:latin typeface="Amatic SC"/>
              <a:ea typeface="Amatic SC"/>
              <a:cs typeface="Amatic SC"/>
              <a:sym typeface="Amatic SC"/>
            </a:endParaRPr>
          </a:p>
        </p:txBody>
      </p:sp>
      <p:pic>
        <p:nvPicPr>
          <p:cNvPr id="68" name="Google Shape;68;p15"/>
          <p:cNvPicPr preferRelativeResize="0"/>
          <p:nvPr/>
        </p:nvPicPr>
        <p:blipFill>
          <a:blip r:embed="rId2">
            <a:alphaModFix/>
          </a:blip>
          <a:stretch>
            <a:fillRect/>
          </a:stretch>
        </p:blipFill>
        <p:spPr>
          <a:xfrm>
            <a:off x="3459625" y="986875"/>
            <a:ext cx="5499775" cy="505100"/>
          </a:xfrm>
          <a:prstGeom prst="rect">
            <a:avLst/>
          </a:prstGeom>
          <a:noFill/>
          <a:ln>
            <a:noFill/>
          </a:ln>
        </p:spPr>
      </p:pic>
      <p:sp>
        <p:nvSpPr>
          <p:cNvPr id="69" name="Google Shape;69;p15"/>
          <p:cNvSpPr txBox="1"/>
          <p:nvPr/>
        </p:nvSpPr>
        <p:spPr>
          <a:xfrm>
            <a:off x="647400" y="0"/>
            <a:ext cx="8496600" cy="1115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GB" sz="6500">
                <a:solidFill>
                  <a:srgbClr val="351C75"/>
                </a:solidFill>
                <a:latin typeface="Amatic SC"/>
                <a:ea typeface="Amatic SC"/>
                <a:cs typeface="Amatic SC"/>
                <a:sym typeface="Amatic SC"/>
              </a:rPr>
              <a:t>LEARNING INTENTIONS:</a:t>
            </a:r>
            <a:endParaRPr b="1" sz="6500">
              <a:solidFill>
                <a:srgbClr val="351C75"/>
              </a:solidFill>
              <a:latin typeface="Amatic SC"/>
              <a:ea typeface="Amatic SC"/>
              <a:cs typeface="Amatic SC"/>
              <a:sym typeface="Amatic SC"/>
            </a:endParaRPr>
          </a:p>
        </p:txBody>
      </p:sp>
      <p:pic>
        <p:nvPicPr>
          <p:cNvPr id="70" name="Google Shape;70;p15"/>
          <p:cNvPicPr preferRelativeResize="0"/>
          <p:nvPr/>
        </p:nvPicPr>
        <p:blipFill>
          <a:blip r:embed="rId2">
            <a:alphaModFix/>
          </a:blip>
          <a:stretch>
            <a:fillRect/>
          </a:stretch>
        </p:blipFill>
        <p:spPr>
          <a:xfrm>
            <a:off x="3459625" y="2344200"/>
            <a:ext cx="5499775" cy="505100"/>
          </a:xfrm>
          <a:prstGeom prst="rect">
            <a:avLst/>
          </a:prstGeom>
          <a:noFill/>
          <a:ln>
            <a:noFill/>
          </a:ln>
        </p:spPr>
      </p:pic>
      <p:pic>
        <p:nvPicPr>
          <p:cNvPr id="71" name="Google Shape;71;p15"/>
          <p:cNvPicPr preferRelativeResize="0"/>
          <p:nvPr/>
        </p:nvPicPr>
        <p:blipFill>
          <a:blip r:embed="rId3">
            <a:alphaModFix/>
          </a:blip>
          <a:stretch>
            <a:fillRect/>
          </a:stretch>
        </p:blipFill>
        <p:spPr>
          <a:xfrm>
            <a:off x="0" y="750100"/>
            <a:ext cx="4203900" cy="4025200"/>
          </a:xfrm>
          <a:prstGeom prst="rect">
            <a:avLst/>
          </a:prstGeom>
          <a:noFill/>
          <a:ln>
            <a:noFill/>
          </a:ln>
        </p:spPr>
      </p:pic>
      <p:sp>
        <p:nvSpPr>
          <p:cNvPr id="72" name="Google Shape;72;p15"/>
          <p:cNvSpPr txBox="1"/>
          <p:nvPr/>
        </p:nvSpPr>
        <p:spPr>
          <a:xfrm>
            <a:off x="3692175" y="986825"/>
            <a:ext cx="2117100" cy="50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2400">
                <a:solidFill>
                  <a:srgbClr val="FFFFFF"/>
                </a:solidFill>
                <a:latin typeface="Amatic SC"/>
                <a:ea typeface="Amatic SC"/>
                <a:cs typeface="Amatic SC"/>
                <a:sym typeface="Amatic SC"/>
              </a:rPr>
              <a:t>TOPIC QUESTION:</a:t>
            </a:r>
            <a:endParaRPr b="1" sz="2400">
              <a:solidFill>
                <a:srgbClr val="FFFFFF"/>
              </a:solidFill>
              <a:latin typeface="Amatic SC"/>
              <a:ea typeface="Amatic SC"/>
              <a:cs typeface="Amatic SC"/>
              <a:sym typeface="Amatic SC"/>
            </a:endParaRPr>
          </a:p>
        </p:txBody>
      </p:sp>
      <p:sp>
        <p:nvSpPr>
          <p:cNvPr id="73" name="Google Shape;73;p15"/>
          <p:cNvSpPr txBox="1"/>
          <p:nvPr/>
        </p:nvSpPr>
        <p:spPr>
          <a:xfrm>
            <a:off x="3692175" y="2296975"/>
            <a:ext cx="2117100" cy="50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2400">
                <a:solidFill>
                  <a:srgbClr val="FFFFFF"/>
                </a:solidFill>
                <a:latin typeface="Amatic SC"/>
                <a:ea typeface="Amatic SC"/>
                <a:cs typeface="Amatic SC"/>
                <a:sym typeface="Amatic SC"/>
              </a:rPr>
              <a:t>LESSON QUESTION:</a:t>
            </a:r>
            <a:endParaRPr b="1" sz="2400">
              <a:solidFill>
                <a:srgbClr val="FFFFFF"/>
              </a:solidFill>
              <a:latin typeface="Amatic SC"/>
              <a:ea typeface="Amatic SC"/>
              <a:cs typeface="Amatic SC"/>
              <a:sym typeface="Amatic SC"/>
            </a:endParaRPr>
          </a:p>
        </p:txBody>
      </p:sp>
      <p:pic>
        <p:nvPicPr>
          <p:cNvPr descr="A picture containing drawing&#10;&#10;Description automatically generated" id="74" name="Google Shape;74;p15"/>
          <p:cNvPicPr preferRelativeResize="0"/>
          <p:nvPr/>
        </p:nvPicPr>
        <p:blipFill rotWithShape="1">
          <a:blip r:embed="rId4">
            <a:alphaModFix/>
          </a:blip>
          <a:srcRect b="0" l="0" r="0" t="0"/>
          <a:stretch/>
        </p:blipFill>
        <p:spPr>
          <a:xfrm>
            <a:off x="7050883" y="4410909"/>
            <a:ext cx="2093117" cy="73259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p1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7" name="Google Shape;77;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8" name="Shape 78"/>
        <p:cNvGrpSpPr/>
        <p:nvPr/>
      </p:nvGrpSpPr>
      <p:grpSpPr>
        <a:xfrm>
          <a:off x="0" y="0"/>
          <a:ext cx="0" cy="0"/>
          <a:chOff x="0" y="0"/>
          <a:chExt cx="0" cy="0"/>
        </a:xfrm>
      </p:grpSpPr>
      <p:sp>
        <p:nvSpPr>
          <p:cNvPr id="79" name="Google Shape;79;p17"/>
          <p:cNvSpPr txBox="1"/>
          <p:nvPr>
            <p:ph type="title"/>
          </p:nvPr>
        </p:nvSpPr>
        <p:spPr>
          <a:xfrm>
            <a:off x="73200" y="6903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7"/>
          <p:cNvSpPr txBox="1"/>
          <p:nvPr>
            <p:ph idx="1" type="body"/>
          </p:nvPr>
        </p:nvSpPr>
        <p:spPr>
          <a:xfrm>
            <a:off x="73200" y="1221875"/>
            <a:ext cx="8759100" cy="3582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1" name="Google Shape;81;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2" name="Shape 82"/>
        <p:cNvGrpSpPr/>
        <p:nvPr/>
      </p:nvGrpSpPr>
      <p:grpSpPr>
        <a:xfrm>
          <a:off x="0" y="0"/>
          <a:ext cx="0" cy="0"/>
          <a:chOff x="0" y="0"/>
          <a:chExt cx="0" cy="0"/>
        </a:xfrm>
      </p:grpSpPr>
      <p:sp>
        <p:nvSpPr>
          <p:cNvPr id="83" name="Google Shape;83;p18"/>
          <p:cNvSpPr txBox="1"/>
          <p:nvPr>
            <p:ph type="title"/>
          </p:nvPr>
        </p:nvSpPr>
        <p:spPr>
          <a:xfrm>
            <a:off x="269050" y="6025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18"/>
          <p:cNvSpPr txBox="1"/>
          <p:nvPr>
            <p:ph idx="1" type="body"/>
          </p:nvPr>
        </p:nvSpPr>
        <p:spPr>
          <a:xfrm>
            <a:off x="67100" y="1008600"/>
            <a:ext cx="4253700" cy="3991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5" name="Google Shape;85;p18"/>
          <p:cNvSpPr txBox="1"/>
          <p:nvPr>
            <p:ph idx="2" type="body"/>
          </p:nvPr>
        </p:nvSpPr>
        <p:spPr>
          <a:xfrm>
            <a:off x="4683250" y="1113000"/>
            <a:ext cx="4106400" cy="3887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6" name="Google Shape;8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19"/>
          <p:cNvSpPr txBox="1"/>
          <p:nvPr>
            <p:ph type="title"/>
          </p:nvPr>
        </p:nvSpPr>
        <p:spPr>
          <a:xfrm>
            <a:off x="311700" y="64047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0" name="Shape 90"/>
        <p:cNvGrpSpPr/>
        <p:nvPr/>
      </p:nvGrpSpPr>
      <p:grpSpPr>
        <a:xfrm>
          <a:off x="0" y="0"/>
          <a:ext cx="0" cy="0"/>
          <a:chOff x="0" y="0"/>
          <a:chExt cx="0" cy="0"/>
        </a:xfrm>
      </p:grpSpPr>
      <p:sp>
        <p:nvSpPr>
          <p:cNvPr id="91" name="Google Shape;91;p20"/>
          <p:cNvSpPr txBox="1"/>
          <p:nvPr>
            <p:ph type="title"/>
          </p:nvPr>
        </p:nvSpPr>
        <p:spPr>
          <a:xfrm>
            <a:off x="357300" y="436400"/>
            <a:ext cx="74664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 name="Google Shape;92;p20"/>
          <p:cNvSpPr txBox="1"/>
          <p:nvPr>
            <p:ph idx="1" type="body"/>
          </p:nvPr>
        </p:nvSpPr>
        <p:spPr>
          <a:xfrm>
            <a:off x="219450" y="1160950"/>
            <a:ext cx="2900400" cy="3408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3" name="Google Shape;93;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4" name="Shape 94"/>
        <p:cNvGrpSpPr/>
        <p:nvPr/>
      </p:nvGrpSpPr>
      <p:grpSpPr>
        <a:xfrm>
          <a:off x="0" y="0"/>
          <a:ext cx="0" cy="0"/>
          <a:chOff x="0" y="0"/>
          <a:chExt cx="0" cy="0"/>
        </a:xfrm>
      </p:grpSpPr>
      <p:sp>
        <p:nvSpPr>
          <p:cNvPr id="95" name="Google Shape;95;p21"/>
          <p:cNvSpPr txBox="1"/>
          <p:nvPr>
            <p:ph type="title"/>
          </p:nvPr>
        </p:nvSpPr>
        <p:spPr>
          <a:xfrm>
            <a:off x="490250" y="450150"/>
            <a:ext cx="80235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6" name="Google Shape;96;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 name="Shape 97"/>
        <p:cNvGrpSpPr/>
        <p:nvPr/>
      </p:nvGrpSpPr>
      <p:grpSpPr>
        <a:xfrm>
          <a:off x="0" y="0"/>
          <a:ext cx="0" cy="0"/>
          <a:chOff x="0" y="0"/>
          <a:chExt cx="0" cy="0"/>
        </a:xfrm>
      </p:grpSpPr>
      <p:sp>
        <p:nvSpPr>
          <p:cNvPr id="98" name="Google Shape;98;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0" name="Google Shape;100;p2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1" name="Google Shape;101;p2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2" name="Google Shape;102;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2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05" name="Google Shape;105;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sp>
        <p:nvSpPr>
          <p:cNvPr id="107" name="Google Shape;107;p2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8" name="Google Shape;108;p24"/>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9" name="Google Shape;109;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0" name="Shape 110"/>
        <p:cNvGrpSpPr/>
        <p:nvPr/>
      </p:nvGrpSpPr>
      <p:grpSpPr>
        <a:xfrm>
          <a:off x="0" y="0"/>
          <a:ext cx="0" cy="0"/>
          <a:chOff x="0" y="0"/>
          <a:chExt cx="0" cy="0"/>
        </a:xfrm>
      </p:grpSpPr>
      <p:sp>
        <p:nvSpPr>
          <p:cNvPr id="111" name="Google Shape;111;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3">
    <p:spTree>
      <p:nvGrpSpPr>
        <p:cNvPr id="112" name="Shape 112"/>
        <p:cNvGrpSpPr/>
        <p:nvPr/>
      </p:nvGrpSpPr>
      <p:grpSpPr>
        <a:xfrm>
          <a:off x="0" y="0"/>
          <a:ext cx="0" cy="0"/>
          <a:chOff x="0" y="0"/>
          <a:chExt cx="0" cy="0"/>
        </a:xfrm>
      </p:grpSpPr>
      <p:sp>
        <p:nvSpPr>
          <p:cNvPr id="113" name="Google Shape;113;p26"/>
          <p:cNvSpPr/>
          <p:nvPr/>
        </p:nvSpPr>
        <p:spPr>
          <a:xfrm>
            <a:off x="18925" y="75"/>
            <a:ext cx="9144000" cy="5143500"/>
          </a:xfrm>
          <a:prstGeom prst="rect">
            <a:avLst/>
          </a:prstGeom>
          <a:solidFill>
            <a:srgbClr val="F8EA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6"/>
          <p:cNvSpPr txBox="1"/>
          <p:nvPr/>
        </p:nvSpPr>
        <p:spPr>
          <a:xfrm>
            <a:off x="6228525" y="141225"/>
            <a:ext cx="2726100" cy="1922400"/>
          </a:xfrm>
          <a:prstGeom prst="rect">
            <a:avLst/>
          </a:prstGeom>
          <a:noFill/>
          <a:ln>
            <a:noFill/>
          </a:ln>
        </p:spPr>
        <p:txBody>
          <a:bodyPr anchorCtr="0" anchor="t" bIns="68550" lIns="68550" spcFirstLastPara="1" rIns="68550" wrap="square" tIns="68550">
            <a:noAutofit/>
          </a:bodyPr>
          <a:lstStyle/>
          <a:p>
            <a:pPr indent="0" lvl="0" marL="0" marR="0" rtl="0" algn="l">
              <a:lnSpc>
                <a:spcPct val="100000"/>
              </a:lnSpc>
              <a:spcBef>
                <a:spcPts val="0"/>
              </a:spcBef>
              <a:spcAft>
                <a:spcPts val="0"/>
              </a:spcAft>
              <a:buNone/>
            </a:pPr>
            <a:r>
              <a:rPr b="1" i="0" lang="en-GB" sz="4450" u="none" cap="none" strike="noStrike">
                <a:solidFill>
                  <a:srgbClr val="351C75"/>
                </a:solidFill>
                <a:latin typeface="Amatic SC"/>
                <a:ea typeface="Amatic SC"/>
                <a:cs typeface="Amatic SC"/>
                <a:sym typeface="Amatic SC"/>
              </a:rPr>
              <a:t>Be Safe. </a:t>
            </a:r>
            <a:endParaRPr b="1" i="0" sz="4450" u="none" cap="none" strike="noStrike">
              <a:solidFill>
                <a:srgbClr val="351C75"/>
              </a:solidFill>
              <a:latin typeface="Amatic SC"/>
              <a:ea typeface="Amatic SC"/>
              <a:cs typeface="Amatic SC"/>
              <a:sym typeface="Amatic SC"/>
            </a:endParaRPr>
          </a:p>
          <a:p>
            <a:pPr indent="0" lvl="0" marL="0" marR="0" rtl="0" algn="l">
              <a:lnSpc>
                <a:spcPct val="100000"/>
              </a:lnSpc>
              <a:spcBef>
                <a:spcPts val="0"/>
              </a:spcBef>
              <a:spcAft>
                <a:spcPts val="0"/>
              </a:spcAft>
              <a:buNone/>
            </a:pPr>
            <a:r>
              <a:rPr b="1" i="0" lang="en-GB" sz="4450" u="none" cap="none" strike="noStrike">
                <a:solidFill>
                  <a:srgbClr val="351C75"/>
                </a:solidFill>
                <a:latin typeface="Amatic SC"/>
                <a:ea typeface="Amatic SC"/>
                <a:cs typeface="Amatic SC"/>
                <a:sym typeface="Amatic SC"/>
              </a:rPr>
              <a:t>Be Respectful. </a:t>
            </a:r>
            <a:endParaRPr b="1" i="0" sz="4450" u="none" cap="none" strike="noStrike">
              <a:solidFill>
                <a:srgbClr val="351C75"/>
              </a:solidFill>
              <a:latin typeface="Amatic SC"/>
              <a:ea typeface="Amatic SC"/>
              <a:cs typeface="Amatic SC"/>
              <a:sym typeface="Amatic SC"/>
            </a:endParaRPr>
          </a:p>
          <a:p>
            <a:pPr indent="0" lvl="0" marL="0" marR="0" rtl="0" algn="l">
              <a:lnSpc>
                <a:spcPct val="100000"/>
              </a:lnSpc>
              <a:spcBef>
                <a:spcPts val="0"/>
              </a:spcBef>
              <a:spcAft>
                <a:spcPts val="0"/>
              </a:spcAft>
              <a:buNone/>
            </a:pPr>
            <a:r>
              <a:rPr b="1" i="0" lang="en-GB" sz="4450" u="none" cap="none" strike="noStrike">
                <a:solidFill>
                  <a:srgbClr val="351C75"/>
                </a:solidFill>
                <a:latin typeface="Amatic SC"/>
                <a:ea typeface="Amatic SC"/>
                <a:cs typeface="Amatic SC"/>
                <a:sym typeface="Amatic SC"/>
              </a:rPr>
              <a:t>Be Responsible</a:t>
            </a:r>
            <a:r>
              <a:rPr b="1" i="0" lang="en-GB" sz="4825" u="none" cap="none" strike="noStrike">
                <a:solidFill>
                  <a:srgbClr val="674EA7"/>
                </a:solidFill>
                <a:latin typeface="Amatic SC"/>
                <a:ea typeface="Amatic SC"/>
                <a:cs typeface="Amatic SC"/>
                <a:sym typeface="Amatic SC"/>
              </a:rPr>
              <a:t>.</a:t>
            </a:r>
            <a:endParaRPr b="1" i="1" sz="2950" u="none" cap="none" strike="noStrike">
              <a:solidFill>
                <a:srgbClr val="674EA7"/>
              </a:solidFill>
              <a:latin typeface="Gill Sans"/>
              <a:ea typeface="Gill Sans"/>
              <a:cs typeface="Gill Sans"/>
              <a:sym typeface="Gill Sans"/>
            </a:endParaRPr>
          </a:p>
        </p:txBody>
      </p:sp>
      <p:pic>
        <p:nvPicPr>
          <p:cNvPr descr="A picture containing drawing&#10;&#10;Description automatically generated" id="115" name="Google Shape;115;p26"/>
          <p:cNvPicPr preferRelativeResize="0"/>
          <p:nvPr/>
        </p:nvPicPr>
        <p:blipFill rotWithShape="1">
          <a:blip r:embed="rId2">
            <a:alphaModFix/>
          </a:blip>
          <a:srcRect b="0" l="0" r="0" t="0"/>
          <a:stretch/>
        </p:blipFill>
        <p:spPr>
          <a:xfrm>
            <a:off x="7050883" y="4410909"/>
            <a:ext cx="2093117" cy="732591"/>
          </a:xfrm>
          <a:prstGeom prst="rect">
            <a:avLst/>
          </a:prstGeom>
          <a:noFill/>
          <a:ln>
            <a:noFill/>
          </a:ln>
        </p:spPr>
      </p:pic>
      <p:pic>
        <p:nvPicPr>
          <p:cNvPr id="116" name="Google Shape;116;p26"/>
          <p:cNvPicPr preferRelativeResize="0"/>
          <p:nvPr/>
        </p:nvPicPr>
        <p:blipFill>
          <a:blip r:embed="rId3">
            <a:alphaModFix/>
          </a:blip>
          <a:stretch>
            <a:fillRect/>
          </a:stretch>
        </p:blipFill>
        <p:spPr>
          <a:xfrm>
            <a:off x="0" y="0"/>
            <a:ext cx="3670351" cy="51435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p:cSld name="CUSTOM_3_1">
    <p:spTree>
      <p:nvGrpSpPr>
        <p:cNvPr id="117" name="Shape 117"/>
        <p:cNvGrpSpPr/>
        <p:nvPr/>
      </p:nvGrpSpPr>
      <p:grpSpPr>
        <a:xfrm>
          <a:off x="0" y="0"/>
          <a:ext cx="0" cy="0"/>
          <a:chOff x="0" y="0"/>
          <a:chExt cx="0" cy="0"/>
        </a:xfrm>
      </p:grpSpPr>
      <p:sp>
        <p:nvSpPr>
          <p:cNvPr id="118" name="Google Shape;118;p27"/>
          <p:cNvSpPr/>
          <p:nvPr/>
        </p:nvSpPr>
        <p:spPr>
          <a:xfrm>
            <a:off x="0" y="-67600"/>
            <a:ext cx="9144000" cy="761400"/>
          </a:xfrm>
          <a:prstGeom prst="rect">
            <a:avLst/>
          </a:prstGeom>
          <a:solidFill>
            <a:srgbClr val="F3E3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7"/>
          <p:cNvSpPr txBox="1"/>
          <p:nvPr>
            <p:ph type="title"/>
          </p:nvPr>
        </p:nvSpPr>
        <p:spPr>
          <a:xfrm>
            <a:off x="182575" y="812675"/>
            <a:ext cx="8520600" cy="4650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0" name="Google Shape;120;p27"/>
          <p:cNvSpPr/>
          <p:nvPr/>
        </p:nvSpPr>
        <p:spPr>
          <a:xfrm>
            <a:off x="85200" y="37925"/>
            <a:ext cx="8973600" cy="596700"/>
          </a:xfrm>
          <a:prstGeom prst="roundRect">
            <a:avLst>
              <a:gd fmla="val 16667" name="adj"/>
            </a:avLst>
          </a:prstGeom>
          <a:solidFill>
            <a:srgbClr val="674EA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7"/>
          <p:cNvSpPr/>
          <p:nvPr/>
        </p:nvSpPr>
        <p:spPr>
          <a:xfrm>
            <a:off x="120575" y="681550"/>
            <a:ext cx="8909700" cy="4111200"/>
          </a:xfrm>
          <a:prstGeom prst="roundRect">
            <a:avLst>
              <a:gd fmla="val 5220" name="adj"/>
            </a:avLst>
          </a:prstGeom>
          <a:solidFill>
            <a:srgbClr val="D9D2E9"/>
          </a:solid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7"/>
          <p:cNvSpPr txBox="1"/>
          <p:nvPr/>
        </p:nvSpPr>
        <p:spPr>
          <a:xfrm>
            <a:off x="182568" y="-76675"/>
            <a:ext cx="3270300" cy="7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200">
                <a:solidFill>
                  <a:srgbClr val="FFFFFF"/>
                </a:solidFill>
                <a:latin typeface="Amatic SC"/>
                <a:ea typeface="Amatic SC"/>
                <a:cs typeface="Amatic SC"/>
                <a:sym typeface="Amatic SC"/>
              </a:rPr>
              <a:t>Revisiting: </a:t>
            </a:r>
            <a:endParaRPr b="1" sz="4200">
              <a:solidFill>
                <a:srgbClr val="FFFFFF"/>
              </a:solidFill>
              <a:latin typeface="Amatic SC"/>
              <a:ea typeface="Amatic SC"/>
              <a:cs typeface="Amatic SC"/>
              <a:sym typeface="Amatic SC"/>
            </a:endParaRPr>
          </a:p>
        </p:txBody>
      </p:sp>
      <p:sp>
        <p:nvSpPr>
          <p:cNvPr id="123" name="Google Shape;123;p27"/>
          <p:cNvSpPr txBox="1"/>
          <p:nvPr/>
        </p:nvSpPr>
        <p:spPr>
          <a:xfrm>
            <a:off x="56800" y="812675"/>
            <a:ext cx="8829600" cy="406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800">
              <a:latin typeface="Gill Sans"/>
              <a:ea typeface="Gill Sans"/>
              <a:cs typeface="Gill Sans"/>
              <a:sym typeface="Gill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2">
  <p:cSld name="CUSTOM_3_1_2">
    <p:spTree>
      <p:nvGrpSpPr>
        <p:cNvPr id="124" name="Shape 124"/>
        <p:cNvGrpSpPr/>
        <p:nvPr/>
      </p:nvGrpSpPr>
      <p:grpSpPr>
        <a:xfrm>
          <a:off x="0" y="0"/>
          <a:ext cx="0" cy="0"/>
          <a:chOff x="0" y="0"/>
          <a:chExt cx="0" cy="0"/>
        </a:xfrm>
      </p:grpSpPr>
      <p:sp>
        <p:nvSpPr>
          <p:cNvPr id="125" name="Google Shape;125;p28"/>
          <p:cNvSpPr/>
          <p:nvPr/>
        </p:nvSpPr>
        <p:spPr>
          <a:xfrm>
            <a:off x="0" y="-67600"/>
            <a:ext cx="9144000" cy="761400"/>
          </a:xfrm>
          <a:prstGeom prst="rect">
            <a:avLst/>
          </a:prstGeom>
          <a:solidFill>
            <a:srgbClr val="F3E3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8"/>
          <p:cNvSpPr txBox="1"/>
          <p:nvPr>
            <p:ph type="title"/>
          </p:nvPr>
        </p:nvSpPr>
        <p:spPr>
          <a:xfrm>
            <a:off x="182575" y="812675"/>
            <a:ext cx="8520600" cy="4650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7" name="Google Shape;127;p28"/>
          <p:cNvSpPr/>
          <p:nvPr/>
        </p:nvSpPr>
        <p:spPr>
          <a:xfrm>
            <a:off x="85200" y="37925"/>
            <a:ext cx="8973600" cy="596700"/>
          </a:xfrm>
          <a:prstGeom prst="roundRect">
            <a:avLst>
              <a:gd fmla="val 16667" name="adj"/>
            </a:avLst>
          </a:prstGeom>
          <a:solidFill>
            <a:srgbClr val="674EA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8"/>
          <p:cNvSpPr/>
          <p:nvPr/>
        </p:nvSpPr>
        <p:spPr>
          <a:xfrm>
            <a:off x="120575" y="681550"/>
            <a:ext cx="8909700" cy="4111200"/>
          </a:xfrm>
          <a:prstGeom prst="roundRect">
            <a:avLst>
              <a:gd fmla="val 5220" name="adj"/>
            </a:avLst>
          </a:prstGeom>
          <a:solidFill>
            <a:srgbClr val="D9D2E9"/>
          </a:solid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8"/>
          <p:cNvSpPr txBox="1"/>
          <p:nvPr/>
        </p:nvSpPr>
        <p:spPr>
          <a:xfrm>
            <a:off x="182568" y="-76675"/>
            <a:ext cx="3270300" cy="7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200">
                <a:solidFill>
                  <a:srgbClr val="FFFFFF"/>
                </a:solidFill>
                <a:latin typeface="Amatic SC"/>
                <a:ea typeface="Amatic SC"/>
                <a:cs typeface="Amatic SC"/>
                <a:sym typeface="Amatic SC"/>
              </a:rPr>
              <a:t> </a:t>
            </a:r>
            <a:endParaRPr b="1" sz="4200">
              <a:solidFill>
                <a:srgbClr val="FFFFFF"/>
              </a:solidFill>
              <a:latin typeface="Amatic SC"/>
              <a:ea typeface="Amatic SC"/>
              <a:cs typeface="Amatic SC"/>
              <a:sym typeface="Amatic SC"/>
            </a:endParaRPr>
          </a:p>
        </p:txBody>
      </p:sp>
      <p:sp>
        <p:nvSpPr>
          <p:cNvPr id="130" name="Google Shape;130;p28"/>
          <p:cNvSpPr txBox="1"/>
          <p:nvPr/>
        </p:nvSpPr>
        <p:spPr>
          <a:xfrm>
            <a:off x="56800" y="812675"/>
            <a:ext cx="8829600" cy="406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800">
              <a:latin typeface="Gill Sans"/>
              <a:ea typeface="Gill Sans"/>
              <a:cs typeface="Gill Sans"/>
              <a:sym typeface="Gill Sans"/>
            </a:endParaRPr>
          </a:p>
        </p:txBody>
      </p:sp>
      <p:sp>
        <p:nvSpPr>
          <p:cNvPr id="131" name="Google Shape;131;p28"/>
          <p:cNvSpPr/>
          <p:nvPr/>
        </p:nvSpPr>
        <p:spPr>
          <a:xfrm>
            <a:off x="6075900" y="661125"/>
            <a:ext cx="2982900" cy="1233900"/>
          </a:xfrm>
          <a:prstGeom prst="roundRect">
            <a:avLst>
              <a:gd fmla="val 0" name="adj"/>
            </a:avLst>
          </a:prstGeom>
          <a:solidFill>
            <a:srgbClr val="D9D2E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latin typeface="Architects Daughter"/>
              <a:ea typeface="Architects Daughter"/>
              <a:cs typeface="Architects Daughter"/>
              <a:sym typeface="Architects Daughter"/>
            </a:endParaRPr>
          </a:p>
          <a:p>
            <a:pPr indent="0" lvl="0" marL="0" rtl="0" algn="ctr">
              <a:spcBef>
                <a:spcPts val="0"/>
              </a:spcBef>
              <a:spcAft>
                <a:spcPts val="0"/>
              </a:spcAft>
              <a:buNone/>
            </a:pPr>
            <a:r>
              <a:rPr lang="en-GB" sz="1800">
                <a:latin typeface="Architects Daughter"/>
                <a:ea typeface="Architects Daughter"/>
                <a:cs typeface="Architects Daughter"/>
                <a:sym typeface="Architects Daughter"/>
              </a:rPr>
              <a:t>Find and record five new terms in the text.</a:t>
            </a:r>
            <a:endParaRPr sz="1800">
              <a:latin typeface="Architects Daughter"/>
              <a:ea typeface="Architects Daughter"/>
              <a:cs typeface="Architects Daughter"/>
              <a:sym typeface="Architects Daughter"/>
            </a:endParaRPr>
          </a:p>
        </p:txBody>
      </p:sp>
      <p:sp>
        <p:nvSpPr>
          <p:cNvPr id="132" name="Google Shape;132;p28"/>
          <p:cNvSpPr/>
          <p:nvPr/>
        </p:nvSpPr>
        <p:spPr>
          <a:xfrm>
            <a:off x="6075750" y="0"/>
            <a:ext cx="2982900" cy="1068600"/>
          </a:xfrm>
          <a:prstGeom prst="round2SameRect">
            <a:avLst>
              <a:gd fmla="val 16667" name="adj1"/>
              <a:gd fmla="val 0" name="adj2"/>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 name="Google Shape;133;p28"/>
          <p:cNvGrpSpPr/>
          <p:nvPr/>
        </p:nvGrpSpPr>
        <p:grpSpPr>
          <a:xfrm>
            <a:off x="6601110" y="99155"/>
            <a:ext cx="2157265" cy="832634"/>
            <a:chOff x="6070250" y="660963"/>
            <a:chExt cx="2950711" cy="1108110"/>
          </a:xfrm>
        </p:grpSpPr>
        <p:sp>
          <p:nvSpPr>
            <p:cNvPr id="134" name="Google Shape;134;p28"/>
            <p:cNvSpPr/>
            <p:nvPr/>
          </p:nvSpPr>
          <p:spPr>
            <a:xfrm>
              <a:off x="6797862" y="660963"/>
              <a:ext cx="2223098" cy="482240"/>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gradFill>
                    <a:gsLst>
                      <a:gs pos="0">
                        <a:srgbClr val="B4A7D6"/>
                      </a:gs>
                      <a:gs pos="100000">
                        <a:srgbClr val="674EA7"/>
                      </a:gs>
                    </a:gsLst>
                    <a:lin ang="5400012" scaled="0"/>
                  </a:gradFill>
                  <a:latin typeface="Architects Daughter"/>
                </a:rPr>
                <a:t>ocus</a:t>
              </a:r>
            </a:p>
          </p:txBody>
        </p:sp>
        <p:sp>
          <p:nvSpPr>
            <p:cNvPr id="135" name="Google Shape;135;p28"/>
            <p:cNvSpPr/>
            <p:nvPr/>
          </p:nvSpPr>
          <p:spPr>
            <a:xfrm>
              <a:off x="6070250" y="660975"/>
              <a:ext cx="782685" cy="1080937"/>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gradFill>
                    <a:gsLst>
                      <a:gs pos="0">
                        <a:srgbClr val="FF61AC"/>
                      </a:gs>
                      <a:gs pos="100000">
                        <a:srgbClr val="DF257D"/>
                      </a:gs>
                    </a:gsLst>
                    <a:lin ang="5400012" scaled="0"/>
                  </a:gradFill>
                  <a:latin typeface="Architects Daughter"/>
                </a:rPr>
                <a:t>F</a:t>
              </a:r>
            </a:p>
          </p:txBody>
        </p:sp>
        <p:sp>
          <p:nvSpPr>
            <p:cNvPr id="136" name="Google Shape;136;p28"/>
            <p:cNvSpPr/>
            <p:nvPr/>
          </p:nvSpPr>
          <p:spPr>
            <a:xfrm>
              <a:off x="6758962" y="1143188"/>
              <a:ext cx="1230827" cy="625885"/>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gradFill>
                    <a:gsLst>
                      <a:gs pos="0">
                        <a:srgbClr val="B4A7D6"/>
                      </a:gs>
                      <a:gs pos="100000">
                        <a:srgbClr val="674EA7"/>
                      </a:gs>
                    </a:gsLst>
                    <a:lin ang="5400012" scaled="0"/>
                  </a:gradFill>
                  <a:latin typeface="Architects Daughter"/>
                </a:rPr>
                <a:t>ive</a:t>
              </a: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2 1">
  <p:cSld name="CUSTOM_3_1_2_1">
    <p:spTree>
      <p:nvGrpSpPr>
        <p:cNvPr id="137" name="Shape 137"/>
        <p:cNvGrpSpPr/>
        <p:nvPr/>
      </p:nvGrpSpPr>
      <p:grpSpPr>
        <a:xfrm>
          <a:off x="0" y="0"/>
          <a:ext cx="0" cy="0"/>
          <a:chOff x="0" y="0"/>
          <a:chExt cx="0" cy="0"/>
        </a:xfrm>
      </p:grpSpPr>
      <p:sp>
        <p:nvSpPr>
          <p:cNvPr id="138" name="Google Shape;138;p29"/>
          <p:cNvSpPr/>
          <p:nvPr/>
        </p:nvSpPr>
        <p:spPr>
          <a:xfrm>
            <a:off x="0" y="-67600"/>
            <a:ext cx="9144000" cy="761400"/>
          </a:xfrm>
          <a:prstGeom prst="rect">
            <a:avLst/>
          </a:prstGeom>
          <a:solidFill>
            <a:srgbClr val="F3E3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9"/>
          <p:cNvSpPr txBox="1"/>
          <p:nvPr>
            <p:ph type="title"/>
          </p:nvPr>
        </p:nvSpPr>
        <p:spPr>
          <a:xfrm>
            <a:off x="182575" y="812675"/>
            <a:ext cx="8520600" cy="4650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0" name="Google Shape;140;p29"/>
          <p:cNvSpPr/>
          <p:nvPr/>
        </p:nvSpPr>
        <p:spPr>
          <a:xfrm>
            <a:off x="85200" y="37925"/>
            <a:ext cx="8973600" cy="596700"/>
          </a:xfrm>
          <a:prstGeom prst="roundRect">
            <a:avLst>
              <a:gd fmla="val 16667" name="adj"/>
            </a:avLst>
          </a:prstGeom>
          <a:solidFill>
            <a:srgbClr val="674EA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9"/>
          <p:cNvSpPr/>
          <p:nvPr/>
        </p:nvSpPr>
        <p:spPr>
          <a:xfrm>
            <a:off x="120575" y="681550"/>
            <a:ext cx="8909700" cy="4111200"/>
          </a:xfrm>
          <a:prstGeom prst="roundRect">
            <a:avLst>
              <a:gd fmla="val 5220" name="adj"/>
            </a:avLst>
          </a:prstGeom>
          <a:solidFill>
            <a:srgbClr val="D9D2E9"/>
          </a:solid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9"/>
          <p:cNvSpPr txBox="1"/>
          <p:nvPr/>
        </p:nvSpPr>
        <p:spPr>
          <a:xfrm>
            <a:off x="182568" y="-76675"/>
            <a:ext cx="3270300" cy="7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200">
                <a:solidFill>
                  <a:srgbClr val="FFFFFF"/>
                </a:solidFill>
                <a:latin typeface="Amatic SC"/>
                <a:ea typeface="Amatic SC"/>
                <a:cs typeface="Amatic SC"/>
                <a:sym typeface="Amatic SC"/>
              </a:rPr>
              <a:t> </a:t>
            </a:r>
            <a:endParaRPr b="1" sz="4200">
              <a:solidFill>
                <a:srgbClr val="FFFFFF"/>
              </a:solidFill>
              <a:latin typeface="Amatic SC"/>
              <a:ea typeface="Amatic SC"/>
              <a:cs typeface="Amatic SC"/>
              <a:sym typeface="Amatic SC"/>
            </a:endParaRPr>
          </a:p>
        </p:txBody>
      </p:sp>
      <p:sp>
        <p:nvSpPr>
          <p:cNvPr id="143" name="Google Shape;143;p29"/>
          <p:cNvSpPr txBox="1"/>
          <p:nvPr/>
        </p:nvSpPr>
        <p:spPr>
          <a:xfrm>
            <a:off x="56800" y="812675"/>
            <a:ext cx="8829600" cy="406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800">
              <a:latin typeface="Gill Sans"/>
              <a:ea typeface="Gill Sans"/>
              <a:cs typeface="Gill Sans"/>
              <a:sym typeface="Gill Sans"/>
            </a:endParaRPr>
          </a:p>
        </p:txBody>
      </p:sp>
      <p:pic>
        <p:nvPicPr>
          <p:cNvPr id="144" name="Google Shape;144;p29"/>
          <p:cNvPicPr preferRelativeResize="0"/>
          <p:nvPr/>
        </p:nvPicPr>
        <p:blipFill>
          <a:blip r:embed="rId2">
            <a:alphaModFix/>
          </a:blip>
          <a:stretch>
            <a:fillRect/>
          </a:stretch>
        </p:blipFill>
        <p:spPr>
          <a:xfrm>
            <a:off x="6387675" y="1"/>
            <a:ext cx="2671122" cy="158252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1">
  <p:cSld name="CUSTOM_3_1_1">
    <p:spTree>
      <p:nvGrpSpPr>
        <p:cNvPr id="145" name="Shape 145"/>
        <p:cNvGrpSpPr/>
        <p:nvPr/>
      </p:nvGrpSpPr>
      <p:grpSpPr>
        <a:xfrm>
          <a:off x="0" y="0"/>
          <a:ext cx="0" cy="0"/>
          <a:chOff x="0" y="0"/>
          <a:chExt cx="0" cy="0"/>
        </a:xfrm>
      </p:grpSpPr>
      <p:sp>
        <p:nvSpPr>
          <p:cNvPr id="146" name="Google Shape;146;p30"/>
          <p:cNvSpPr/>
          <p:nvPr/>
        </p:nvSpPr>
        <p:spPr>
          <a:xfrm>
            <a:off x="18925" y="75"/>
            <a:ext cx="9144000" cy="5143500"/>
          </a:xfrm>
          <a:prstGeom prst="rect">
            <a:avLst/>
          </a:prstGeom>
          <a:solidFill>
            <a:srgbClr val="F8EA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0"/>
          <p:cNvSpPr/>
          <p:nvPr/>
        </p:nvSpPr>
        <p:spPr>
          <a:xfrm>
            <a:off x="104125" y="57375"/>
            <a:ext cx="8973600" cy="596700"/>
          </a:xfrm>
          <a:prstGeom prst="roundRect">
            <a:avLst>
              <a:gd fmla="val 16667" name="adj"/>
            </a:avLst>
          </a:prstGeom>
          <a:solidFill>
            <a:srgbClr val="674EA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0"/>
          <p:cNvSpPr/>
          <p:nvPr/>
        </p:nvSpPr>
        <p:spPr>
          <a:xfrm>
            <a:off x="120575" y="681550"/>
            <a:ext cx="8909700" cy="4369500"/>
          </a:xfrm>
          <a:prstGeom prst="roundRect">
            <a:avLst>
              <a:gd fmla="val 5220" name="adj"/>
            </a:avLst>
          </a:prstGeom>
          <a:solidFill>
            <a:srgbClr val="674EA7"/>
          </a:solid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0"/>
          <p:cNvSpPr txBox="1"/>
          <p:nvPr/>
        </p:nvSpPr>
        <p:spPr>
          <a:xfrm>
            <a:off x="120577" y="75"/>
            <a:ext cx="4487700" cy="7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200">
                <a:solidFill>
                  <a:srgbClr val="FFFFFF"/>
                </a:solidFill>
                <a:latin typeface="Amatic SC"/>
                <a:ea typeface="Amatic SC"/>
                <a:cs typeface="Amatic SC"/>
                <a:sym typeface="Amatic SC"/>
              </a:rPr>
              <a:t>Student Response Time: </a:t>
            </a:r>
            <a:endParaRPr b="1" sz="4200">
              <a:solidFill>
                <a:srgbClr val="FFFFFF"/>
              </a:solidFill>
              <a:latin typeface="Amatic SC"/>
              <a:ea typeface="Amatic SC"/>
              <a:cs typeface="Amatic SC"/>
              <a:sym typeface="Amatic SC"/>
            </a:endParaRPr>
          </a:p>
        </p:txBody>
      </p:sp>
      <p:sp>
        <p:nvSpPr>
          <p:cNvPr id="150" name="Google Shape;150;p30"/>
          <p:cNvSpPr txBox="1"/>
          <p:nvPr/>
        </p:nvSpPr>
        <p:spPr>
          <a:xfrm>
            <a:off x="-23300" y="812675"/>
            <a:ext cx="8909700" cy="406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minute challenge">
  <p:cSld name="CUSTOM_2">
    <p:spTree>
      <p:nvGrpSpPr>
        <p:cNvPr id="151" name="Shape 151"/>
        <p:cNvGrpSpPr/>
        <p:nvPr/>
      </p:nvGrpSpPr>
      <p:grpSpPr>
        <a:xfrm>
          <a:off x="0" y="0"/>
          <a:ext cx="0" cy="0"/>
          <a:chOff x="0" y="0"/>
          <a:chExt cx="0" cy="0"/>
        </a:xfrm>
      </p:grpSpPr>
      <p:sp>
        <p:nvSpPr>
          <p:cNvPr id="152" name="Google Shape;152;p31"/>
          <p:cNvSpPr txBox="1"/>
          <p:nvPr>
            <p:ph type="title"/>
          </p:nvPr>
        </p:nvSpPr>
        <p:spPr>
          <a:xfrm>
            <a:off x="1191900" y="913425"/>
            <a:ext cx="7642800" cy="9717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1pPr>
            <a:lvl2pPr lvl="1"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2pPr>
            <a:lvl3pPr lvl="2"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3pPr>
            <a:lvl4pPr lvl="3"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4pPr>
            <a:lvl5pPr lvl="4"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5pPr>
            <a:lvl6pPr lvl="5"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6pPr>
            <a:lvl7pPr lvl="6"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7pPr>
            <a:lvl8pPr lvl="7"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8pPr>
            <a:lvl9pPr lvl="8"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9pPr>
          </a:lstStyle>
          <a:p/>
        </p:txBody>
      </p:sp>
      <p:sp>
        <p:nvSpPr>
          <p:cNvPr id="153" name="Google Shape;153;p31"/>
          <p:cNvSpPr txBox="1"/>
          <p:nvPr>
            <p:ph idx="1" type="body"/>
          </p:nvPr>
        </p:nvSpPr>
        <p:spPr>
          <a:xfrm>
            <a:off x="111750" y="1885125"/>
            <a:ext cx="6345300" cy="26286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Clr>
                <a:srgbClr val="000000"/>
              </a:buClr>
              <a:buSzPts val="2400"/>
              <a:buFont typeface="Gill Sans"/>
              <a:buChar char="●"/>
              <a:defRPr sz="2400">
                <a:solidFill>
                  <a:srgbClr val="000000"/>
                </a:solidFill>
                <a:latin typeface="Gill Sans"/>
                <a:ea typeface="Gill Sans"/>
                <a:cs typeface="Gill Sans"/>
                <a:sym typeface="Gill Sans"/>
              </a:defRPr>
            </a:lvl1pPr>
            <a:lvl2pPr indent="-317500" lvl="1" marL="9144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2pPr>
            <a:lvl3pPr indent="-317500" lvl="2" marL="13716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3pPr>
            <a:lvl4pPr indent="-317500" lvl="3" marL="18288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4pPr>
            <a:lvl5pPr indent="-317500" lvl="4" marL="22860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5pPr>
            <a:lvl6pPr indent="-317500" lvl="5" marL="27432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6pPr>
            <a:lvl7pPr indent="-317500" lvl="6" marL="32004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7pPr>
            <a:lvl8pPr indent="-317500" lvl="7" marL="36576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8pPr>
            <a:lvl9pPr indent="-317500" lvl="8" marL="41148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9pPr>
          </a:lstStyle>
          <a:p/>
        </p:txBody>
      </p:sp>
      <p:grpSp>
        <p:nvGrpSpPr>
          <p:cNvPr id="154" name="Google Shape;154;p31"/>
          <p:cNvGrpSpPr/>
          <p:nvPr/>
        </p:nvGrpSpPr>
        <p:grpSpPr>
          <a:xfrm>
            <a:off x="0" y="0"/>
            <a:ext cx="9143463" cy="5146125"/>
            <a:chOff x="0" y="0"/>
            <a:chExt cx="9143463" cy="5146125"/>
          </a:xfrm>
        </p:grpSpPr>
        <p:pic>
          <p:nvPicPr>
            <p:cNvPr id="155" name="Google Shape;155;p31"/>
            <p:cNvPicPr preferRelativeResize="0"/>
            <p:nvPr/>
          </p:nvPicPr>
          <p:blipFill rotWithShape="1">
            <a:blip r:embed="rId2">
              <a:alphaModFix/>
            </a:blip>
            <a:srcRect b="0" l="0" r="0" t="0"/>
            <a:stretch/>
          </p:blipFill>
          <p:spPr>
            <a:xfrm>
              <a:off x="0" y="0"/>
              <a:ext cx="9143463" cy="5143500"/>
            </a:xfrm>
            <a:prstGeom prst="rect">
              <a:avLst/>
            </a:prstGeom>
            <a:noFill/>
            <a:ln>
              <a:noFill/>
            </a:ln>
          </p:spPr>
        </p:pic>
        <p:grpSp>
          <p:nvGrpSpPr>
            <p:cNvPr id="156" name="Google Shape;156;p31"/>
            <p:cNvGrpSpPr/>
            <p:nvPr/>
          </p:nvGrpSpPr>
          <p:grpSpPr>
            <a:xfrm>
              <a:off x="6477000" y="4174425"/>
              <a:ext cx="2624700" cy="971700"/>
              <a:chOff x="6477000" y="4174425"/>
              <a:chExt cx="2624700" cy="971700"/>
            </a:xfrm>
          </p:grpSpPr>
          <p:sp>
            <p:nvSpPr>
              <p:cNvPr id="157" name="Google Shape;157;p31"/>
              <p:cNvSpPr/>
              <p:nvPr/>
            </p:nvSpPr>
            <p:spPr>
              <a:xfrm>
                <a:off x="6477000" y="4174425"/>
                <a:ext cx="2624700" cy="971700"/>
              </a:xfrm>
              <a:prstGeom prst="rect">
                <a:avLst/>
              </a:prstGeom>
              <a:solidFill>
                <a:srgbClr val="F3E3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 name="Google Shape;158;p31"/>
              <p:cNvPicPr preferRelativeResize="0"/>
              <p:nvPr/>
            </p:nvPicPr>
            <p:blipFill>
              <a:blip r:embed="rId3">
                <a:alphaModFix/>
              </a:blip>
              <a:stretch>
                <a:fillRect/>
              </a:stretch>
            </p:blipFill>
            <p:spPr>
              <a:xfrm>
                <a:off x="6587374" y="4246175"/>
                <a:ext cx="2513925" cy="879875"/>
              </a:xfrm>
              <a:prstGeom prst="rect">
                <a:avLst/>
              </a:prstGeom>
              <a:noFill/>
              <a:ln>
                <a:noFill/>
              </a:ln>
            </p:spPr>
          </p:pic>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4">
    <p:spTree>
      <p:nvGrpSpPr>
        <p:cNvPr id="159" name="Shape 159"/>
        <p:cNvGrpSpPr/>
        <p:nvPr/>
      </p:nvGrpSpPr>
      <p:grpSpPr>
        <a:xfrm>
          <a:off x="0" y="0"/>
          <a:ext cx="0" cy="0"/>
          <a:chOff x="0" y="0"/>
          <a:chExt cx="0" cy="0"/>
        </a:xfrm>
      </p:grpSpPr>
      <p:sp>
        <p:nvSpPr>
          <p:cNvPr id="160" name="Google Shape;160;p32"/>
          <p:cNvSpPr txBox="1"/>
          <p:nvPr>
            <p:ph type="title"/>
          </p:nvPr>
        </p:nvSpPr>
        <p:spPr>
          <a:xfrm>
            <a:off x="54900" y="668025"/>
            <a:ext cx="8702100" cy="465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61" name="Google Shape;161;p32"/>
          <p:cNvPicPr preferRelativeResize="0"/>
          <p:nvPr/>
        </p:nvPicPr>
        <p:blipFill rotWithShape="1">
          <a:blip r:embed="rId2">
            <a:alphaModFix/>
          </a:blip>
          <a:srcRect b="0" l="0" r="0" t="0"/>
          <a:stretch/>
        </p:blipFill>
        <p:spPr>
          <a:xfrm>
            <a:off x="0" y="0"/>
            <a:ext cx="9144003" cy="514350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ate countdown">
  <p:cSld name="CUSTOM_5">
    <p:spTree>
      <p:nvGrpSpPr>
        <p:cNvPr id="162" name="Shape 162"/>
        <p:cNvGrpSpPr/>
        <p:nvPr/>
      </p:nvGrpSpPr>
      <p:grpSpPr>
        <a:xfrm>
          <a:off x="0" y="0"/>
          <a:ext cx="0" cy="0"/>
          <a:chOff x="0" y="0"/>
          <a:chExt cx="0" cy="0"/>
        </a:xfrm>
      </p:grpSpPr>
      <p:sp>
        <p:nvSpPr>
          <p:cNvPr id="163" name="Google Shape;163;p33"/>
          <p:cNvSpPr txBox="1"/>
          <p:nvPr/>
        </p:nvSpPr>
        <p:spPr>
          <a:xfrm>
            <a:off x="36175" y="1228450"/>
            <a:ext cx="60909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700">
                <a:solidFill>
                  <a:srgbClr val="000000"/>
                </a:solidFill>
                <a:latin typeface="Gill Sans"/>
                <a:ea typeface="Gill Sans"/>
                <a:cs typeface="Gill Sans"/>
                <a:sym typeface="Gill Sans"/>
              </a:rPr>
              <a:t>&lt;&lt;longdate&gt;&gt;</a:t>
            </a:r>
            <a:endParaRPr sz="5300">
              <a:solidFill>
                <a:srgbClr val="000000"/>
              </a:solidFill>
              <a:latin typeface="Gill Sans"/>
              <a:ea typeface="Gill Sans"/>
              <a:cs typeface="Gill Sans"/>
              <a:sym typeface="Gill Sans"/>
            </a:endParaRPr>
          </a:p>
        </p:txBody>
      </p:sp>
      <p:sp>
        <p:nvSpPr>
          <p:cNvPr id="164" name="Google Shape;164;p33"/>
          <p:cNvSpPr txBox="1"/>
          <p:nvPr/>
        </p:nvSpPr>
        <p:spPr>
          <a:xfrm>
            <a:off x="657200" y="705250"/>
            <a:ext cx="81636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200">
                <a:solidFill>
                  <a:srgbClr val="503C85"/>
                </a:solidFill>
                <a:latin typeface="Architects Daughter"/>
                <a:ea typeface="Architects Daughter"/>
                <a:cs typeface="Architects Daughter"/>
                <a:sym typeface="Architects Daughter"/>
              </a:rPr>
              <a:t>Please write the title and today’s date in your books now.</a:t>
            </a:r>
            <a:endParaRPr b="1" sz="2200">
              <a:solidFill>
                <a:srgbClr val="503C85"/>
              </a:solidFill>
              <a:latin typeface="Architects Daughter"/>
              <a:ea typeface="Architects Daughter"/>
              <a:cs typeface="Architects Daughter"/>
              <a:sym typeface="Architects Daughter"/>
            </a:endParaRPr>
          </a:p>
        </p:txBody>
      </p:sp>
      <p:pic>
        <p:nvPicPr>
          <p:cNvPr id="165" name="Google Shape;165;p33"/>
          <p:cNvPicPr preferRelativeResize="0"/>
          <p:nvPr/>
        </p:nvPicPr>
        <p:blipFill rotWithShape="1">
          <a:blip r:embed="rId2">
            <a:alphaModFix/>
          </a:blip>
          <a:srcRect b="0" l="0" r="0" t="0"/>
          <a:stretch/>
        </p:blipFill>
        <p:spPr>
          <a:xfrm>
            <a:off x="0" y="3398775"/>
            <a:ext cx="3101742" cy="1744724"/>
          </a:xfrm>
          <a:prstGeom prst="rect">
            <a:avLst/>
          </a:prstGeom>
          <a:noFill/>
          <a:ln>
            <a:noFill/>
          </a:ln>
        </p:spPr>
      </p:pic>
      <p:sp>
        <p:nvSpPr>
          <p:cNvPr id="166" name="Google Shape;166;p33"/>
          <p:cNvSpPr txBox="1"/>
          <p:nvPr/>
        </p:nvSpPr>
        <p:spPr>
          <a:xfrm>
            <a:off x="5158600" y="3398775"/>
            <a:ext cx="3346200" cy="1600800"/>
          </a:xfrm>
          <a:prstGeom prst="rect">
            <a:avLst/>
          </a:prstGeom>
          <a:solidFill>
            <a:srgbClr val="FFFF00"/>
          </a:solidFill>
          <a:ln cap="flat" cmpd="sng" w="19050">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GB" sz="3700">
                <a:solidFill>
                  <a:srgbClr val="000000"/>
                </a:solidFill>
                <a:latin typeface="Roboto"/>
                <a:ea typeface="Roboto"/>
                <a:cs typeface="Roboto"/>
                <a:sym typeface="Roboto"/>
              </a:rPr>
              <a:t>Countdown</a:t>
            </a:r>
            <a:endParaRPr b="1" sz="3700">
              <a:solidFill>
                <a:srgbClr val="000000"/>
              </a:solidFill>
              <a:latin typeface="Roboto"/>
              <a:ea typeface="Roboto"/>
              <a:cs typeface="Roboto"/>
              <a:sym typeface="Roboto"/>
            </a:endParaRPr>
          </a:p>
          <a:p>
            <a:pPr indent="0" lvl="0" marL="0" rtl="0" algn="ctr">
              <a:spcBef>
                <a:spcPts val="0"/>
              </a:spcBef>
              <a:spcAft>
                <a:spcPts val="0"/>
              </a:spcAft>
              <a:buNone/>
            </a:pPr>
            <a:r>
              <a:rPr b="1" lang="en-GB" sz="5500">
                <a:solidFill>
                  <a:srgbClr val="000000"/>
                </a:solidFill>
                <a:latin typeface="Roboto"/>
                <a:ea typeface="Roboto"/>
                <a:cs typeface="Roboto"/>
                <a:sym typeface="Roboto"/>
              </a:rPr>
              <a:t>&lt;&lt;0:20-&gt;&gt;</a:t>
            </a:r>
            <a:endParaRPr b="1" sz="5700">
              <a:solidFill>
                <a:srgbClr val="000000"/>
              </a:solidFill>
              <a:latin typeface="Gill Sans"/>
              <a:ea typeface="Gill Sans"/>
              <a:cs typeface="Gill Sans"/>
              <a:sym typeface="Gill Sans"/>
            </a:endParaRPr>
          </a:p>
        </p:txBody>
      </p:sp>
      <p:sp>
        <p:nvSpPr>
          <p:cNvPr id="167" name="Google Shape;167;p33"/>
          <p:cNvSpPr txBox="1"/>
          <p:nvPr>
            <p:ph type="title"/>
          </p:nvPr>
        </p:nvSpPr>
        <p:spPr>
          <a:xfrm>
            <a:off x="36175" y="2105500"/>
            <a:ext cx="9107700" cy="621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800"/>
              <a:buNone/>
              <a:defRPr sz="3800" u="sng"/>
            </a:lvl1pPr>
            <a:lvl2pPr lvl="1" rtl="0" algn="ctr">
              <a:spcBef>
                <a:spcPts val="0"/>
              </a:spcBef>
              <a:spcAft>
                <a:spcPts val="0"/>
              </a:spcAft>
              <a:buSzPts val="3800"/>
              <a:buNone/>
              <a:defRPr sz="3800" u="sng"/>
            </a:lvl2pPr>
            <a:lvl3pPr lvl="2" rtl="0" algn="ctr">
              <a:spcBef>
                <a:spcPts val="0"/>
              </a:spcBef>
              <a:spcAft>
                <a:spcPts val="0"/>
              </a:spcAft>
              <a:buSzPts val="3800"/>
              <a:buNone/>
              <a:defRPr sz="3800" u="sng"/>
            </a:lvl3pPr>
            <a:lvl4pPr lvl="3" rtl="0" algn="ctr">
              <a:spcBef>
                <a:spcPts val="0"/>
              </a:spcBef>
              <a:spcAft>
                <a:spcPts val="0"/>
              </a:spcAft>
              <a:buSzPts val="3800"/>
              <a:buNone/>
              <a:defRPr sz="3800" u="sng"/>
            </a:lvl4pPr>
            <a:lvl5pPr lvl="4" rtl="0" algn="ctr">
              <a:spcBef>
                <a:spcPts val="0"/>
              </a:spcBef>
              <a:spcAft>
                <a:spcPts val="0"/>
              </a:spcAft>
              <a:buSzPts val="3800"/>
              <a:buNone/>
              <a:defRPr sz="3800" u="sng"/>
            </a:lvl5pPr>
            <a:lvl6pPr lvl="5" rtl="0" algn="ctr">
              <a:spcBef>
                <a:spcPts val="0"/>
              </a:spcBef>
              <a:spcAft>
                <a:spcPts val="0"/>
              </a:spcAft>
              <a:buSzPts val="3800"/>
              <a:buNone/>
              <a:defRPr sz="3800" u="sng"/>
            </a:lvl6pPr>
            <a:lvl7pPr lvl="6" rtl="0" algn="ctr">
              <a:spcBef>
                <a:spcPts val="0"/>
              </a:spcBef>
              <a:spcAft>
                <a:spcPts val="0"/>
              </a:spcAft>
              <a:buSzPts val="3800"/>
              <a:buNone/>
              <a:defRPr sz="3800" u="sng"/>
            </a:lvl7pPr>
            <a:lvl8pPr lvl="7" rtl="0" algn="ctr">
              <a:spcBef>
                <a:spcPts val="0"/>
              </a:spcBef>
              <a:spcAft>
                <a:spcPts val="0"/>
              </a:spcAft>
              <a:buSzPts val="3800"/>
              <a:buNone/>
              <a:defRPr sz="3800" u="sng"/>
            </a:lvl8pPr>
            <a:lvl9pPr lvl="8" rtl="0" algn="ctr">
              <a:spcBef>
                <a:spcPts val="0"/>
              </a:spcBef>
              <a:spcAft>
                <a:spcPts val="0"/>
              </a:spcAft>
              <a:buSzPts val="3800"/>
              <a:buNone/>
              <a:defRPr sz="3800" u="sng"/>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of lesson countdown">
  <p:cSld name="CUSTOM_5_1">
    <p:spTree>
      <p:nvGrpSpPr>
        <p:cNvPr id="168" name="Shape 168"/>
        <p:cNvGrpSpPr/>
        <p:nvPr/>
      </p:nvGrpSpPr>
      <p:grpSpPr>
        <a:xfrm>
          <a:off x="0" y="0"/>
          <a:ext cx="0" cy="0"/>
          <a:chOff x="0" y="0"/>
          <a:chExt cx="0" cy="0"/>
        </a:xfrm>
      </p:grpSpPr>
      <p:sp>
        <p:nvSpPr>
          <p:cNvPr id="169" name="Google Shape;169;p34"/>
          <p:cNvSpPr txBox="1"/>
          <p:nvPr/>
        </p:nvSpPr>
        <p:spPr>
          <a:xfrm>
            <a:off x="657200" y="705250"/>
            <a:ext cx="81636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200">
                <a:solidFill>
                  <a:srgbClr val="503C85"/>
                </a:solidFill>
                <a:latin typeface="Architects Daughter"/>
                <a:ea typeface="Architects Daughter"/>
                <a:cs typeface="Architects Daughter"/>
                <a:sym typeface="Architects Daughter"/>
              </a:rPr>
              <a:t>Please get ready to be dismissed from your lesson</a:t>
            </a:r>
            <a:endParaRPr b="1" sz="2200">
              <a:solidFill>
                <a:srgbClr val="503C85"/>
              </a:solidFill>
              <a:latin typeface="Architects Daughter"/>
              <a:ea typeface="Architects Daughter"/>
              <a:cs typeface="Architects Daughter"/>
              <a:sym typeface="Architects Daughter"/>
            </a:endParaRPr>
          </a:p>
        </p:txBody>
      </p:sp>
      <p:sp>
        <p:nvSpPr>
          <p:cNvPr id="170" name="Google Shape;170;p34"/>
          <p:cNvSpPr txBox="1"/>
          <p:nvPr/>
        </p:nvSpPr>
        <p:spPr>
          <a:xfrm>
            <a:off x="5677450" y="1338375"/>
            <a:ext cx="3346200" cy="1600800"/>
          </a:xfrm>
          <a:prstGeom prst="rect">
            <a:avLst/>
          </a:prstGeom>
          <a:solidFill>
            <a:srgbClr val="FFFF00"/>
          </a:solidFill>
          <a:ln cap="flat" cmpd="sng" w="19050">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GB" sz="3700">
                <a:solidFill>
                  <a:srgbClr val="000000"/>
                </a:solidFill>
                <a:latin typeface="Roboto"/>
                <a:ea typeface="Roboto"/>
                <a:cs typeface="Roboto"/>
                <a:sym typeface="Roboto"/>
              </a:rPr>
              <a:t>Countdown</a:t>
            </a:r>
            <a:endParaRPr b="1" sz="3700">
              <a:solidFill>
                <a:srgbClr val="000000"/>
              </a:solidFill>
              <a:latin typeface="Roboto"/>
              <a:ea typeface="Roboto"/>
              <a:cs typeface="Roboto"/>
              <a:sym typeface="Roboto"/>
            </a:endParaRPr>
          </a:p>
          <a:p>
            <a:pPr indent="0" lvl="0" marL="0" rtl="0" algn="ctr">
              <a:spcBef>
                <a:spcPts val="0"/>
              </a:spcBef>
              <a:spcAft>
                <a:spcPts val="0"/>
              </a:spcAft>
              <a:buNone/>
            </a:pPr>
            <a:r>
              <a:rPr b="1" lang="en-GB" sz="5500">
                <a:solidFill>
                  <a:srgbClr val="000000"/>
                </a:solidFill>
                <a:latin typeface="Roboto"/>
                <a:ea typeface="Roboto"/>
                <a:cs typeface="Roboto"/>
                <a:sym typeface="Roboto"/>
              </a:rPr>
              <a:t>&lt;&lt;0:20-&gt;&gt;</a:t>
            </a:r>
            <a:endParaRPr b="1" sz="5700">
              <a:solidFill>
                <a:srgbClr val="000000"/>
              </a:solidFill>
              <a:latin typeface="Gill Sans"/>
              <a:ea typeface="Gill Sans"/>
              <a:cs typeface="Gill Sans"/>
              <a:sym typeface="Gill Sans"/>
            </a:endParaRPr>
          </a:p>
        </p:txBody>
      </p:sp>
      <p:sp>
        <p:nvSpPr>
          <p:cNvPr id="171" name="Google Shape;171;p34"/>
          <p:cNvSpPr txBox="1"/>
          <p:nvPr/>
        </p:nvSpPr>
        <p:spPr>
          <a:xfrm>
            <a:off x="75200" y="1228450"/>
            <a:ext cx="5775300" cy="363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400">
                <a:solidFill>
                  <a:srgbClr val="000000"/>
                </a:solidFill>
                <a:latin typeface="Gill Sans"/>
                <a:ea typeface="Gill Sans"/>
                <a:cs typeface="Gill Sans"/>
                <a:sym typeface="Gill Sans"/>
              </a:rPr>
              <a:t>End of Lesson Checklist:</a:t>
            </a:r>
            <a:endParaRPr sz="1800">
              <a:solidFill>
                <a:srgbClr val="000000"/>
              </a:solidFill>
              <a:latin typeface="Gill Sans"/>
              <a:ea typeface="Gill Sans"/>
              <a:cs typeface="Gill Sans"/>
              <a:sym typeface="Gill Sans"/>
            </a:endParaRPr>
          </a:p>
          <a:p>
            <a:pPr indent="-361950" lvl="0" marL="457200" rtl="0" algn="l">
              <a:lnSpc>
                <a:spcPct val="115000"/>
              </a:lnSpc>
              <a:spcBef>
                <a:spcPts val="0"/>
              </a:spcBef>
              <a:spcAft>
                <a:spcPts val="0"/>
              </a:spcAft>
              <a:buClr>
                <a:srgbClr val="000000"/>
              </a:buClr>
              <a:buSzPts val="2100"/>
              <a:buFont typeface="Architects Daughter"/>
              <a:buChar char="★"/>
            </a:pPr>
            <a:r>
              <a:rPr lang="en-GB" sz="2100">
                <a:solidFill>
                  <a:srgbClr val="000000"/>
                </a:solidFill>
                <a:latin typeface="Gill Sans"/>
                <a:ea typeface="Gill Sans"/>
                <a:cs typeface="Gill Sans"/>
                <a:sym typeface="Gill Sans"/>
              </a:rPr>
              <a:t>Books are placed in a neat pile on your table.</a:t>
            </a:r>
            <a:endParaRPr sz="2100">
              <a:solidFill>
                <a:srgbClr val="000000"/>
              </a:solidFill>
              <a:latin typeface="Gill Sans"/>
              <a:ea typeface="Gill Sans"/>
              <a:cs typeface="Gill Sans"/>
              <a:sym typeface="Gill Sans"/>
            </a:endParaRPr>
          </a:p>
          <a:p>
            <a:pPr indent="-361950" lvl="0" marL="457200" rtl="0" algn="l">
              <a:lnSpc>
                <a:spcPct val="115000"/>
              </a:lnSpc>
              <a:spcBef>
                <a:spcPts val="0"/>
              </a:spcBef>
              <a:spcAft>
                <a:spcPts val="0"/>
              </a:spcAft>
              <a:buClr>
                <a:srgbClr val="000000"/>
              </a:buClr>
              <a:buSzPts val="2100"/>
              <a:buFont typeface="Gill Sans"/>
              <a:buChar char="★"/>
            </a:pPr>
            <a:r>
              <a:rPr lang="en-GB" sz="2100">
                <a:solidFill>
                  <a:srgbClr val="000000"/>
                </a:solidFill>
                <a:latin typeface="Gill Sans"/>
                <a:ea typeface="Gill Sans"/>
                <a:cs typeface="Gill Sans"/>
                <a:sym typeface="Gill Sans"/>
              </a:rPr>
              <a:t>All equipment has been packed away.</a:t>
            </a:r>
            <a:endParaRPr sz="2100">
              <a:solidFill>
                <a:srgbClr val="000000"/>
              </a:solidFill>
              <a:latin typeface="Gill Sans"/>
              <a:ea typeface="Gill Sans"/>
              <a:cs typeface="Gill Sans"/>
              <a:sym typeface="Gill Sans"/>
            </a:endParaRPr>
          </a:p>
          <a:p>
            <a:pPr indent="-361950" lvl="0" marL="457200" rtl="0" algn="l">
              <a:lnSpc>
                <a:spcPct val="115000"/>
              </a:lnSpc>
              <a:spcBef>
                <a:spcPts val="0"/>
              </a:spcBef>
              <a:spcAft>
                <a:spcPts val="0"/>
              </a:spcAft>
              <a:buClr>
                <a:srgbClr val="000000"/>
              </a:buClr>
              <a:buSzPts val="2100"/>
              <a:buFont typeface="Gill Sans"/>
              <a:buChar char="★"/>
            </a:pPr>
            <a:r>
              <a:rPr lang="en-GB" sz="2100">
                <a:solidFill>
                  <a:srgbClr val="000000"/>
                </a:solidFill>
                <a:latin typeface="Gill Sans"/>
                <a:ea typeface="Gill Sans"/>
                <a:cs typeface="Gill Sans"/>
                <a:sym typeface="Gill Sans"/>
              </a:rPr>
              <a:t>Whiteboards and pens have been placed in a neat pile and/or are in the collaborative box on your table.</a:t>
            </a:r>
            <a:endParaRPr sz="2100">
              <a:solidFill>
                <a:srgbClr val="000000"/>
              </a:solidFill>
              <a:latin typeface="Gill Sans"/>
              <a:ea typeface="Gill Sans"/>
              <a:cs typeface="Gill Sans"/>
              <a:sym typeface="Gill Sans"/>
            </a:endParaRPr>
          </a:p>
          <a:p>
            <a:pPr indent="-361950" lvl="0" marL="457200" rtl="0" algn="l">
              <a:lnSpc>
                <a:spcPct val="115000"/>
              </a:lnSpc>
              <a:spcBef>
                <a:spcPts val="0"/>
              </a:spcBef>
              <a:spcAft>
                <a:spcPts val="0"/>
              </a:spcAft>
              <a:buClr>
                <a:srgbClr val="000000"/>
              </a:buClr>
              <a:buSzPts val="2100"/>
              <a:buFont typeface="Gill Sans"/>
              <a:buChar char="★"/>
            </a:pPr>
            <a:r>
              <a:rPr lang="en-GB" sz="2100">
                <a:solidFill>
                  <a:srgbClr val="000000"/>
                </a:solidFill>
                <a:latin typeface="Gill Sans"/>
                <a:ea typeface="Gill Sans"/>
                <a:cs typeface="Gill Sans"/>
                <a:sym typeface="Gill Sans"/>
              </a:rPr>
              <a:t>You have checked the floor around you for any equipment or paper that needs to be put away.</a:t>
            </a:r>
            <a:endParaRPr sz="2100">
              <a:solidFill>
                <a:srgbClr val="000000"/>
              </a:solidFill>
              <a:latin typeface="Gill Sans"/>
              <a:ea typeface="Gill Sans"/>
              <a:cs typeface="Gill Sans"/>
              <a:sym typeface="Gill Sans"/>
            </a:endParaRPr>
          </a:p>
          <a:p>
            <a:pPr indent="-361950" lvl="0" marL="457200" rtl="0" algn="l">
              <a:lnSpc>
                <a:spcPct val="115000"/>
              </a:lnSpc>
              <a:spcBef>
                <a:spcPts val="0"/>
              </a:spcBef>
              <a:spcAft>
                <a:spcPts val="0"/>
              </a:spcAft>
              <a:buClr>
                <a:srgbClr val="000000"/>
              </a:buClr>
              <a:buSzPts val="2100"/>
              <a:buFont typeface="Gill Sans"/>
              <a:buChar char="★"/>
            </a:pPr>
            <a:r>
              <a:rPr lang="en-GB" sz="2100">
                <a:solidFill>
                  <a:srgbClr val="000000"/>
                </a:solidFill>
                <a:latin typeface="Gill Sans"/>
                <a:ea typeface="Gill Sans"/>
                <a:cs typeface="Gill Sans"/>
                <a:sym typeface="Gill Sans"/>
              </a:rPr>
              <a:t>You are standing behind your seat in silence.</a:t>
            </a:r>
            <a:endParaRPr sz="2100">
              <a:solidFill>
                <a:srgbClr val="000000"/>
              </a:solidFill>
              <a:latin typeface="Gill Sans"/>
              <a:ea typeface="Gill Sans"/>
              <a:cs typeface="Gill Sans"/>
              <a:sym typeface="Gill Sa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minute challenge 1">
  <p:cSld name="CUSTOM_2_1">
    <p:spTree>
      <p:nvGrpSpPr>
        <p:cNvPr id="172" name="Shape 172"/>
        <p:cNvGrpSpPr/>
        <p:nvPr/>
      </p:nvGrpSpPr>
      <p:grpSpPr>
        <a:xfrm>
          <a:off x="0" y="0"/>
          <a:ext cx="0" cy="0"/>
          <a:chOff x="0" y="0"/>
          <a:chExt cx="0" cy="0"/>
        </a:xfrm>
      </p:grpSpPr>
      <p:sp>
        <p:nvSpPr>
          <p:cNvPr id="173" name="Google Shape;173;p35"/>
          <p:cNvSpPr/>
          <p:nvPr/>
        </p:nvSpPr>
        <p:spPr>
          <a:xfrm>
            <a:off x="-9925" y="9925"/>
            <a:ext cx="9144000" cy="5133600"/>
          </a:xfrm>
          <a:prstGeom prst="rect">
            <a:avLst/>
          </a:prstGeom>
          <a:solidFill>
            <a:srgbClr val="F8EA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5"/>
          <p:cNvSpPr/>
          <p:nvPr/>
        </p:nvSpPr>
        <p:spPr>
          <a:xfrm>
            <a:off x="0" y="181025"/>
            <a:ext cx="9144000" cy="681900"/>
          </a:xfrm>
          <a:prstGeom prst="rect">
            <a:avLst/>
          </a:prstGeom>
          <a:solidFill>
            <a:srgbClr val="674EA7"/>
          </a:solidFill>
          <a:ln cap="flat" cmpd="sng" w="9525">
            <a:solidFill>
              <a:srgbClr val="674EA7"/>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75" name="Google Shape;175;p35"/>
          <p:cNvSpPr txBox="1"/>
          <p:nvPr/>
        </p:nvSpPr>
        <p:spPr>
          <a:xfrm>
            <a:off x="241500" y="57200"/>
            <a:ext cx="8902500" cy="818400"/>
          </a:xfrm>
          <a:prstGeom prst="rect">
            <a:avLst/>
          </a:prstGeom>
          <a:noFill/>
          <a:ln>
            <a:noFill/>
          </a:ln>
        </p:spPr>
        <p:txBody>
          <a:bodyPr anchorCtr="0" anchor="t" bIns="68550" lIns="68550" spcFirstLastPara="1" rIns="68550" wrap="square" tIns="68550">
            <a:noAutofit/>
          </a:bodyPr>
          <a:lstStyle/>
          <a:p>
            <a:pPr indent="0" lvl="0" marL="0" marR="0" rtl="0" algn="r">
              <a:lnSpc>
                <a:spcPct val="100000"/>
              </a:lnSpc>
              <a:spcBef>
                <a:spcPts val="0"/>
              </a:spcBef>
              <a:spcAft>
                <a:spcPts val="0"/>
              </a:spcAft>
              <a:buNone/>
            </a:pPr>
            <a:r>
              <a:rPr b="1" lang="en-GB" sz="5400">
                <a:solidFill>
                  <a:srgbClr val="FFFFFF"/>
                </a:solidFill>
                <a:latin typeface="Amatic SC"/>
                <a:ea typeface="Amatic SC"/>
                <a:cs typeface="Amatic SC"/>
                <a:sym typeface="Amatic SC"/>
              </a:rPr>
              <a:t>And the star of the lesson is...</a:t>
            </a:r>
            <a:endParaRPr b="1" i="0" sz="5400" u="none" cap="none" strike="noStrike">
              <a:solidFill>
                <a:srgbClr val="FFFFFF"/>
              </a:solidFill>
              <a:latin typeface="Amatic SC"/>
              <a:ea typeface="Amatic SC"/>
              <a:cs typeface="Amatic SC"/>
              <a:sym typeface="Amatic SC"/>
            </a:endParaRPr>
          </a:p>
        </p:txBody>
      </p:sp>
      <p:sp>
        <p:nvSpPr>
          <p:cNvPr id="176" name="Google Shape;176;p35"/>
          <p:cNvSpPr/>
          <p:nvPr/>
        </p:nvSpPr>
        <p:spPr>
          <a:xfrm rot="-1078521">
            <a:off x="-799210" y="-191442"/>
            <a:ext cx="6185519" cy="5342306"/>
          </a:xfrm>
          <a:prstGeom prst="star5">
            <a:avLst>
              <a:gd fmla="val 19098" name="adj"/>
              <a:gd fmla="val 105146" name="hf"/>
              <a:gd fmla="val 110557" name="vf"/>
            </a:avLst>
          </a:prstGeom>
          <a:gradFill>
            <a:gsLst>
              <a:gs pos="0">
                <a:srgbClr val="F3E7C3"/>
              </a:gs>
              <a:gs pos="100000">
                <a:srgbClr val="E7CD7E"/>
              </a:gs>
            </a:gsLst>
            <a:path path="circle">
              <a:fillToRect b="50%" l="50%" r="50%" t="50%"/>
            </a:path>
            <a:tileRect/>
          </a:gradFill>
          <a:ln cap="flat" cmpd="sng" w="38100">
            <a:solidFill>
              <a:srgbClr val="351C75"/>
            </a:solidFill>
            <a:prstDash val="solid"/>
            <a:round/>
            <a:headEnd len="sm" w="sm" type="none"/>
            <a:tailEnd len="sm" w="sm" type="none"/>
          </a:ln>
          <a:effectLst>
            <a:outerShdw blurRad="442913"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5"/>
          <p:cNvSpPr txBox="1"/>
          <p:nvPr/>
        </p:nvSpPr>
        <p:spPr>
          <a:xfrm>
            <a:off x="2680400" y="4714800"/>
            <a:ext cx="3578100" cy="428700"/>
          </a:xfrm>
          <a:prstGeom prst="rect">
            <a:avLst/>
          </a:prstGeom>
          <a:noFill/>
          <a:ln>
            <a:noFill/>
          </a:ln>
        </p:spPr>
        <p:txBody>
          <a:bodyPr anchorCtr="0" anchor="t" bIns="68550" lIns="68550" spcFirstLastPara="1" rIns="68550" wrap="square" tIns="68550">
            <a:noAutofit/>
          </a:bodyPr>
          <a:lstStyle/>
          <a:p>
            <a:pPr indent="0" lvl="0" marL="0" marR="0" rtl="0" algn="l">
              <a:lnSpc>
                <a:spcPct val="100000"/>
              </a:lnSpc>
              <a:spcBef>
                <a:spcPts val="0"/>
              </a:spcBef>
              <a:spcAft>
                <a:spcPts val="0"/>
              </a:spcAft>
              <a:buNone/>
            </a:pPr>
            <a:r>
              <a:rPr b="1" i="0" lang="en-GB" sz="2400" u="none" cap="none" strike="noStrike">
                <a:solidFill>
                  <a:srgbClr val="503C85"/>
                </a:solidFill>
                <a:latin typeface="Amatic SC"/>
                <a:ea typeface="Amatic SC"/>
                <a:cs typeface="Amatic SC"/>
                <a:sym typeface="Amatic SC"/>
              </a:rPr>
              <a:t>Be Safe. Be Respectful. Be Responsible</a:t>
            </a:r>
            <a:endParaRPr b="1" i="0" sz="2400" u="none" cap="none" strike="noStrike">
              <a:solidFill>
                <a:srgbClr val="503C85"/>
              </a:solidFill>
              <a:latin typeface="Amatic SC"/>
              <a:ea typeface="Amatic SC"/>
              <a:cs typeface="Amatic SC"/>
              <a:sym typeface="Amatic SC"/>
            </a:endParaRPr>
          </a:p>
        </p:txBody>
      </p:sp>
      <p:pic>
        <p:nvPicPr>
          <p:cNvPr id="178" name="Google Shape;178;p35"/>
          <p:cNvPicPr preferRelativeResize="0"/>
          <p:nvPr/>
        </p:nvPicPr>
        <p:blipFill rotWithShape="1">
          <a:blip r:embed="rId2">
            <a:alphaModFix/>
          </a:blip>
          <a:srcRect b="19508" l="0" r="0" t="25428"/>
          <a:stretch/>
        </p:blipFill>
        <p:spPr>
          <a:xfrm>
            <a:off x="5936249" y="1299200"/>
            <a:ext cx="3073849" cy="2879126"/>
          </a:xfrm>
          <a:prstGeom prst="rect">
            <a:avLst/>
          </a:prstGeom>
          <a:noFill/>
          <a:ln>
            <a:noFill/>
          </a:ln>
        </p:spPr>
      </p:pic>
      <p:pic>
        <p:nvPicPr>
          <p:cNvPr descr="A picture containing drawing&#10;&#10;Description automatically generated" id="179" name="Google Shape;179;p35"/>
          <p:cNvPicPr preferRelativeResize="0"/>
          <p:nvPr/>
        </p:nvPicPr>
        <p:blipFill rotWithShape="1">
          <a:blip r:embed="rId3">
            <a:alphaModFix/>
          </a:blip>
          <a:srcRect b="0" l="0" r="0" t="0"/>
          <a:stretch/>
        </p:blipFill>
        <p:spPr>
          <a:xfrm>
            <a:off x="6974433" y="4410909"/>
            <a:ext cx="2093117" cy="732591"/>
          </a:xfrm>
          <a:prstGeom prst="rect">
            <a:avLst/>
          </a:prstGeom>
          <a:noFill/>
          <a:ln>
            <a:noFill/>
          </a:ln>
        </p:spPr>
      </p:pic>
      <p:sp>
        <p:nvSpPr>
          <p:cNvPr id="180" name="Google Shape;180;p35"/>
          <p:cNvSpPr txBox="1"/>
          <p:nvPr>
            <p:ph type="title"/>
          </p:nvPr>
        </p:nvSpPr>
        <p:spPr>
          <a:xfrm rot="-1397652">
            <a:off x="1147846" y="1922883"/>
            <a:ext cx="2384357" cy="1477791"/>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4800">
                <a:latin typeface="Amatic SC"/>
                <a:ea typeface="Amatic SC"/>
                <a:cs typeface="Amatic SC"/>
                <a:sym typeface="Amatic SC"/>
              </a:defRPr>
            </a:lvl1pPr>
            <a:lvl2pPr lvl="1" rtl="0" algn="ctr">
              <a:spcBef>
                <a:spcPts val="0"/>
              </a:spcBef>
              <a:spcAft>
                <a:spcPts val="0"/>
              </a:spcAft>
              <a:buNone/>
              <a:defRPr sz="4800">
                <a:latin typeface="Amatic SC"/>
                <a:ea typeface="Amatic SC"/>
                <a:cs typeface="Amatic SC"/>
                <a:sym typeface="Amatic SC"/>
              </a:defRPr>
            </a:lvl2pPr>
            <a:lvl3pPr lvl="2" rtl="0" algn="ctr">
              <a:spcBef>
                <a:spcPts val="0"/>
              </a:spcBef>
              <a:spcAft>
                <a:spcPts val="0"/>
              </a:spcAft>
              <a:buNone/>
              <a:defRPr sz="4800">
                <a:latin typeface="Amatic SC"/>
                <a:ea typeface="Amatic SC"/>
                <a:cs typeface="Amatic SC"/>
                <a:sym typeface="Amatic SC"/>
              </a:defRPr>
            </a:lvl3pPr>
            <a:lvl4pPr lvl="3" rtl="0" algn="ctr">
              <a:spcBef>
                <a:spcPts val="0"/>
              </a:spcBef>
              <a:spcAft>
                <a:spcPts val="0"/>
              </a:spcAft>
              <a:buNone/>
              <a:defRPr sz="4800">
                <a:latin typeface="Amatic SC"/>
                <a:ea typeface="Amatic SC"/>
                <a:cs typeface="Amatic SC"/>
                <a:sym typeface="Amatic SC"/>
              </a:defRPr>
            </a:lvl4pPr>
            <a:lvl5pPr lvl="4" rtl="0" algn="ctr">
              <a:spcBef>
                <a:spcPts val="0"/>
              </a:spcBef>
              <a:spcAft>
                <a:spcPts val="0"/>
              </a:spcAft>
              <a:buNone/>
              <a:defRPr sz="4800">
                <a:latin typeface="Amatic SC"/>
                <a:ea typeface="Amatic SC"/>
                <a:cs typeface="Amatic SC"/>
                <a:sym typeface="Amatic SC"/>
              </a:defRPr>
            </a:lvl5pPr>
            <a:lvl6pPr lvl="5" rtl="0" algn="ctr">
              <a:spcBef>
                <a:spcPts val="0"/>
              </a:spcBef>
              <a:spcAft>
                <a:spcPts val="0"/>
              </a:spcAft>
              <a:buNone/>
              <a:defRPr sz="4800">
                <a:latin typeface="Amatic SC"/>
                <a:ea typeface="Amatic SC"/>
                <a:cs typeface="Amatic SC"/>
                <a:sym typeface="Amatic SC"/>
              </a:defRPr>
            </a:lvl6pPr>
            <a:lvl7pPr lvl="6" rtl="0" algn="ctr">
              <a:spcBef>
                <a:spcPts val="0"/>
              </a:spcBef>
              <a:spcAft>
                <a:spcPts val="0"/>
              </a:spcAft>
              <a:buNone/>
              <a:defRPr sz="4800">
                <a:latin typeface="Amatic SC"/>
                <a:ea typeface="Amatic SC"/>
                <a:cs typeface="Amatic SC"/>
                <a:sym typeface="Amatic SC"/>
              </a:defRPr>
            </a:lvl7pPr>
            <a:lvl8pPr lvl="7" rtl="0" algn="ctr">
              <a:spcBef>
                <a:spcPts val="0"/>
              </a:spcBef>
              <a:spcAft>
                <a:spcPts val="0"/>
              </a:spcAft>
              <a:buNone/>
              <a:defRPr sz="4800">
                <a:latin typeface="Amatic SC"/>
                <a:ea typeface="Amatic SC"/>
                <a:cs typeface="Amatic SC"/>
                <a:sym typeface="Amatic SC"/>
              </a:defRPr>
            </a:lvl8pPr>
            <a:lvl9pPr lvl="8" rtl="0" algn="ctr">
              <a:spcBef>
                <a:spcPts val="0"/>
              </a:spcBef>
              <a:spcAft>
                <a:spcPts val="0"/>
              </a:spcAft>
              <a:buNone/>
              <a:defRPr sz="4800">
                <a:latin typeface="Amatic SC"/>
                <a:ea typeface="Amatic SC"/>
                <a:cs typeface="Amatic SC"/>
                <a:sym typeface="Amatic SC"/>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9.xml"/><Relationship Id="rId22" Type="http://schemas.openxmlformats.org/officeDocument/2006/relationships/slideLayout" Target="../slideLayouts/slideLayout31.xml"/><Relationship Id="rId21" Type="http://schemas.openxmlformats.org/officeDocument/2006/relationships/slideLayout" Target="../slideLayouts/slideLayout30.xml"/><Relationship Id="rId24" Type="http://schemas.openxmlformats.org/officeDocument/2006/relationships/slideLayout" Target="../slideLayouts/slideLayout33.xml"/><Relationship Id="rId23" Type="http://schemas.openxmlformats.org/officeDocument/2006/relationships/slideLayout" Target="../slideLayouts/slideLayout32.xml"/><Relationship Id="rId1" Type="http://schemas.openxmlformats.org/officeDocument/2006/relationships/image" Target="../media/image3.png"/><Relationship Id="rId2" Type="http://schemas.openxmlformats.org/officeDocument/2006/relationships/image" Target="../media/image10.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25" Type="http://schemas.openxmlformats.org/officeDocument/2006/relationships/theme" Target="../theme/theme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7" Type="http://schemas.openxmlformats.org/officeDocument/2006/relationships/slideLayout" Target="../slideLayouts/slideLayout26.xml"/><Relationship Id="rId16" Type="http://schemas.openxmlformats.org/officeDocument/2006/relationships/slideLayout" Target="../slideLayouts/slideLayout25.xml"/><Relationship Id="rId19" Type="http://schemas.openxmlformats.org/officeDocument/2006/relationships/slideLayout" Target="../slideLayouts/slideLayout28.xml"/><Relationship Id="rId1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8EAD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54900" y="668025"/>
            <a:ext cx="8702100" cy="46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1pPr>
            <a:lvl2pPr lvl="1"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2pPr>
            <a:lvl3pPr lvl="2"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3pPr>
            <a:lvl4pPr lvl="3"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4pPr>
            <a:lvl5pPr lvl="4"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5pPr>
            <a:lvl6pPr lvl="5"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6pPr>
            <a:lvl7pPr lvl="6"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7pPr>
            <a:lvl8pPr lvl="7"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8pPr>
            <a:lvl9pPr lvl="8"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9pPr>
          </a:lstStyle>
          <a:p/>
        </p:txBody>
      </p:sp>
      <p:sp>
        <p:nvSpPr>
          <p:cNvPr id="52" name="Google Shape;52;p13"/>
          <p:cNvSpPr txBox="1"/>
          <p:nvPr>
            <p:ph idx="1" type="body"/>
          </p:nvPr>
        </p:nvSpPr>
        <p:spPr>
          <a:xfrm>
            <a:off x="91475" y="1133024"/>
            <a:ext cx="8740800" cy="34359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Gill Sans"/>
              <a:buChar char="●"/>
              <a:defRPr sz="1800">
                <a:solidFill>
                  <a:schemeClr val="dk1"/>
                </a:solidFill>
                <a:latin typeface="Gill Sans"/>
                <a:ea typeface="Gill Sans"/>
                <a:cs typeface="Gill Sans"/>
                <a:sym typeface="Gill Sans"/>
              </a:defRPr>
            </a:lvl1pPr>
            <a:lvl2pPr indent="-317500" lvl="1" marL="9144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2pPr>
            <a:lvl3pPr indent="-317500" lvl="2" marL="13716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3pPr>
            <a:lvl4pPr indent="-317500" lvl="3" marL="18288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4pPr>
            <a:lvl5pPr indent="-317500" lvl="4" marL="22860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5pPr>
            <a:lvl6pPr indent="-317500" lvl="5" marL="27432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6pPr>
            <a:lvl7pPr indent="-317500" lvl="6" marL="32004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7pPr>
            <a:lvl8pPr indent="-317500" lvl="7" marL="36576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8pPr>
            <a:lvl9pPr indent="-317500" lvl="8" marL="4114800" rtl="0">
              <a:lnSpc>
                <a:spcPct val="115000"/>
              </a:lnSpc>
              <a:spcBef>
                <a:spcPts val="1600"/>
              </a:spcBef>
              <a:spcAft>
                <a:spcPts val="1600"/>
              </a:spcAft>
              <a:buClr>
                <a:schemeClr val="dk1"/>
              </a:buClr>
              <a:buSzPts val="1400"/>
              <a:buFont typeface="Gill Sans"/>
              <a:buChar char="■"/>
              <a:defRPr>
                <a:solidFill>
                  <a:schemeClr val="dk1"/>
                </a:solidFill>
                <a:latin typeface="Gill Sans"/>
                <a:ea typeface="Gill Sans"/>
                <a:cs typeface="Gill Sans"/>
                <a:sym typeface="Gill Sans"/>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1">
            <a:alphaModFix/>
          </a:blip>
          <a:srcRect b="0" l="0" r="0" t="0"/>
          <a:stretch/>
        </p:blipFill>
        <p:spPr>
          <a:xfrm>
            <a:off x="942325" y="0"/>
            <a:ext cx="8201675" cy="668025"/>
          </a:xfrm>
          <a:prstGeom prst="rect">
            <a:avLst/>
          </a:prstGeom>
          <a:noFill/>
          <a:ln>
            <a:noFill/>
          </a:ln>
        </p:spPr>
      </p:pic>
      <p:sp>
        <p:nvSpPr>
          <p:cNvPr id="55" name="Google Shape;55;p13"/>
          <p:cNvSpPr/>
          <p:nvPr/>
        </p:nvSpPr>
        <p:spPr>
          <a:xfrm>
            <a:off x="2182475" y="83675"/>
            <a:ext cx="6897900" cy="536100"/>
          </a:xfrm>
          <a:prstGeom prst="roundRect">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id="56" name="Google Shape;56;p13"/>
          <p:cNvPicPr preferRelativeResize="0"/>
          <p:nvPr/>
        </p:nvPicPr>
        <p:blipFill rotWithShape="1">
          <a:blip r:embed="rId2">
            <a:alphaModFix/>
          </a:blip>
          <a:srcRect b="0" l="0" r="0" t="0"/>
          <a:stretch/>
        </p:blipFill>
        <p:spPr>
          <a:xfrm>
            <a:off x="0" y="0"/>
            <a:ext cx="981034" cy="668022"/>
          </a:xfrm>
          <a:prstGeom prst="rect">
            <a:avLst/>
          </a:prstGeom>
          <a:noFill/>
          <a:ln>
            <a:noFill/>
          </a:ln>
        </p:spPr>
      </p:pic>
      <p:sp>
        <p:nvSpPr>
          <p:cNvPr id="57" name="Google Shape;57;p13"/>
          <p:cNvSpPr txBox="1"/>
          <p:nvPr/>
        </p:nvSpPr>
        <p:spPr>
          <a:xfrm>
            <a:off x="942320" y="-1"/>
            <a:ext cx="1379100" cy="33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900"/>
              <a:buFont typeface="Arial"/>
              <a:buNone/>
            </a:pPr>
            <a:r>
              <a:rPr b="1" i="0" lang="en-GB" sz="1900" u="none" cap="none" strike="noStrike">
                <a:solidFill>
                  <a:srgbClr val="FFFFFF"/>
                </a:solidFill>
                <a:latin typeface="Amatic SC"/>
                <a:ea typeface="Amatic SC"/>
                <a:cs typeface="Amatic SC"/>
                <a:sym typeface="Amatic SC"/>
              </a:rPr>
              <a:t>TOPIC QUESTION:</a:t>
            </a:r>
            <a:endParaRPr b="1" i="0" sz="1900" u="none" cap="none" strike="noStrike">
              <a:solidFill>
                <a:srgbClr val="FFFFFF"/>
              </a:solidFill>
              <a:latin typeface="Amatic SC"/>
              <a:ea typeface="Amatic SC"/>
              <a:cs typeface="Amatic SC"/>
              <a:sym typeface="Amatic SC"/>
            </a:endParaRPr>
          </a:p>
        </p:txBody>
      </p:sp>
      <p:sp>
        <p:nvSpPr>
          <p:cNvPr id="58" name="Google Shape;58;p13"/>
          <p:cNvSpPr txBox="1"/>
          <p:nvPr/>
        </p:nvSpPr>
        <p:spPr>
          <a:xfrm>
            <a:off x="942320" y="247009"/>
            <a:ext cx="1485300" cy="33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900"/>
              <a:buFont typeface="Arial"/>
              <a:buNone/>
            </a:pPr>
            <a:r>
              <a:rPr b="1" i="0" lang="en-GB" sz="1900" u="none" cap="none" strike="noStrike">
                <a:solidFill>
                  <a:srgbClr val="FFFFFF"/>
                </a:solidFill>
                <a:latin typeface="Amatic SC"/>
                <a:ea typeface="Amatic SC"/>
                <a:cs typeface="Amatic SC"/>
                <a:sym typeface="Amatic SC"/>
              </a:rPr>
              <a:t>L</a:t>
            </a:r>
            <a:r>
              <a:rPr b="1" i="0" lang="en-GB" sz="1800" u="none" cap="none" strike="noStrike">
                <a:solidFill>
                  <a:srgbClr val="FFFFFF"/>
                </a:solidFill>
                <a:latin typeface="Amatic SC"/>
                <a:ea typeface="Amatic SC"/>
                <a:cs typeface="Amatic SC"/>
                <a:sym typeface="Amatic SC"/>
              </a:rPr>
              <a:t>ESSON QUESTION:</a:t>
            </a:r>
            <a:endParaRPr b="1" i="0" sz="1800" u="none" cap="none" strike="noStrike">
              <a:solidFill>
                <a:srgbClr val="FFFFFF"/>
              </a:solidFill>
              <a:latin typeface="Amatic SC"/>
              <a:ea typeface="Amatic SC"/>
              <a:cs typeface="Amatic SC"/>
              <a:sym typeface="Amatic SC"/>
            </a:endParaRPr>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6"/>
          <p:cNvSpPr txBox="1"/>
          <p:nvPr/>
        </p:nvSpPr>
        <p:spPr>
          <a:xfrm>
            <a:off x="2179100" y="-375"/>
            <a:ext cx="68949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indent="0" lvl="0" marL="0" rtl="0" algn="l">
              <a:spcBef>
                <a:spcPts val="0"/>
              </a:spcBef>
              <a:spcAft>
                <a:spcPts val="0"/>
              </a:spcAft>
              <a:buNone/>
            </a:pPr>
            <a:r>
              <a:rPr lang="en-GB" sz="1700">
                <a:solidFill>
                  <a:schemeClr val="dk1"/>
                </a:solidFill>
              </a:rPr>
              <a:t>What is wind energy? </a:t>
            </a:r>
            <a:endParaRPr sz="1700">
              <a:solidFill>
                <a:schemeClr val="dk1"/>
              </a:solidFill>
            </a:endParaRPr>
          </a:p>
          <a:p>
            <a:pPr indent="0" lvl="0" marL="0" rtl="0" algn="l">
              <a:spcBef>
                <a:spcPts val="0"/>
              </a:spcBef>
              <a:spcAft>
                <a:spcPts val="0"/>
              </a:spcAft>
              <a:buNone/>
            </a:pPr>
            <a:r>
              <a:t/>
            </a:r>
            <a:endParaRPr sz="1700">
              <a:latin typeface="Gill Sans"/>
              <a:ea typeface="Gill Sans"/>
              <a:cs typeface="Gill Sans"/>
              <a:sym typeface="Gill Sans"/>
            </a:endParaRPr>
          </a:p>
          <a:p>
            <a:pPr indent="0" lvl="0" marL="0" rtl="0" algn="l">
              <a:spcBef>
                <a:spcPts val="0"/>
              </a:spcBef>
              <a:spcAft>
                <a:spcPts val="0"/>
              </a:spcAft>
              <a:buNone/>
            </a:pPr>
            <a:r>
              <a:t/>
            </a:r>
            <a:endParaRPr sz="1700">
              <a:latin typeface="Gill Sans"/>
              <a:ea typeface="Gill Sans"/>
              <a:cs typeface="Gill Sans"/>
              <a:sym typeface="Gill Sans"/>
            </a:endParaRPr>
          </a:p>
        </p:txBody>
      </p:sp>
      <p:pic>
        <p:nvPicPr>
          <p:cNvPr id="186" name="Google Shape;186;p36"/>
          <p:cNvPicPr preferRelativeResize="0"/>
          <p:nvPr/>
        </p:nvPicPr>
        <p:blipFill>
          <a:blip r:embed="rId3">
            <a:alphaModFix/>
          </a:blip>
          <a:stretch>
            <a:fillRect/>
          </a:stretch>
        </p:blipFill>
        <p:spPr>
          <a:xfrm>
            <a:off x="43831" y="802786"/>
            <a:ext cx="5633156" cy="598589"/>
          </a:xfrm>
          <a:prstGeom prst="rect">
            <a:avLst/>
          </a:prstGeom>
          <a:noFill/>
          <a:ln>
            <a:noFill/>
          </a:ln>
        </p:spPr>
      </p:pic>
      <p:sp>
        <p:nvSpPr>
          <p:cNvPr id="187" name="Google Shape;187;p36"/>
          <p:cNvSpPr/>
          <p:nvPr/>
        </p:nvSpPr>
        <p:spPr>
          <a:xfrm>
            <a:off x="138250" y="1664425"/>
            <a:ext cx="2897700" cy="598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b="1" lang="en-GB" sz="1350">
                <a:solidFill>
                  <a:schemeClr val="dk1"/>
                </a:solidFill>
                <a:highlight>
                  <a:srgbClr val="FFFFFF"/>
                </a:highlight>
              </a:rPr>
              <a:t>Kinetic energy</a:t>
            </a:r>
            <a:endParaRPr>
              <a:solidFill>
                <a:schemeClr val="dk1"/>
              </a:solidFill>
            </a:endParaRPr>
          </a:p>
        </p:txBody>
      </p:sp>
      <p:sp>
        <p:nvSpPr>
          <p:cNvPr id="188" name="Google Shape;188;p36"/>
          <p:cNvSpPr/>
          <p:nvPr/>
        </p:nvSpPr>
        <p:spPr>
          <a:xfrm>
            <a:off x="138250" y="2525963"/>
            <a:ext cx="2897700" cy="598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b="1" lang="en-GB" sz="1350">
                <a:solidFill>
                  <a:schemeClr val="dk1"/>
                </a:solidFill>
              </a:rPr>
              <a:t>Shaft</a:t>
            </a:r>
            <a:r>
              <a:rPr lang="en-GB" sz="1350">
                <a:solidFill>
                  <a:schemeClr val="dk1"/>
                </a:solidFill>
              </a:rPr>
              <a:t> </a:t>
            </a:r>
            <a:endParaRPr>
              <a:solidFill>
                <a:schemeClr val="dk1"/>
              </a:solidFill>
            </a:endParaRPr>
          </a:p>
        </p:txBody>
      </p:sp>
      <p:sp>
        <p:nvSpPr>
          <p:cNvPr id="189" name="Google Shape;189;p36"/>
          <p:cNvSpPr/>
          <p:nvPr/>
        </p:nvSpPr>
        <p:spPr>
          <a:xfrm>
            <a:off x="138250" y="3387488"/>
            <a:ext cx="2897700" cy="598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b="1" lang="en-GB" sz="1350">
                <a:solidFill>
                  <a:schemeClr val="dk1"/>
                </a:solidFill>
                <a:highlight>
                  <a:srgbClr val="FFFFFF"/>
                </a:highlight>
              </a:rPr>
              <a:t>Generator</a:t>
            </a:r>
            <a:endParaRPr>
              <a:solidFill>
                <a:schemeClr val="dk1"/>
              </a:solidFill>
            </a:endParaRPr>
          </a:p>
        </p:txBody>
      </p:sp>
      <p:sp>
        <p:nvSpPr>
          <p:cNvPr id="190" name="Google Shape;190;p36"/>
          <p:cNvSpPr/>
          <p:nvPr/>
        </p:nvSpPr>
        <p:spPr>
          <a:xfrm>
            <a:off x="138250" y="4283950"/>
            <a:ext cx="2897700" cy="598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1350">
                <a:solidFill>
                  <a:schemeClr val="dk1"/>
                </a:solidFill>
              </a:rPr>
              <a:t>Copper coils</a:t>
            </a:r>
            <a:endParaRPr>
              <a:solidFill>
                <a:schemeClr val="dk1"/>
              </a:solidFill>
            </a:endParaRPr>
          </a:p>
        </p:txBody>
      </p:sp>
      <p:sp>
        <p:nvSpPr>
          <p:cNvPr id="191" name="Google Shape;191;p36"/>
          <p:cNvSpPr/>
          <p:nvPr/>
        </p:nvSpPr>
        <p:spPr>
          <a:xfrm>
            <a:off x="3223150" y="2492075"/>
            <a:ext cx="5782500" cy="675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GB" sz="1050">
                <a:solidFill>
                  <a:srgbClr val="231F20"/>
                </a:solidFill>
              </a:rPr>
              <a:t>Energy that an object possesses because of its movement. A ball being thrown through the air has kinetic energy because it is moving. The kinetic energy of the wind turns the blades on the wind turbine generating electricity.</a:t>
            </a:r>
            <a:endParaRPr sz="1050">
              <a:solidFill>
                <a:srgbClr val="231F20"/>
              </a:solidFill>
            </a:endParaRPr>
          </a:p>
        </p:txBody>
      </p:sp>
      <p:sp>
        <p:nvSpPr>
          <p:cNvPr id="192" name="Google Shape;192;p36"/>
          <p:cNvSpPr/>
          <p:nvPr/>
        </p:nvSpPr>
        <p:spPr>
          <a:xfrm>
            <a:off x="3194050" y="3387488"/>
            <a:ext cx="5782500" cy="598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GB" sz="950">
                <a:solidFill>
                  <a:srgbClr val="231F20"/>
                </a:solidFill>
              </a:rPr>
              <a:t>A long pole. The shaft is part of the wind turbine that turns, helping to generate electricity. The energy in the wind turns the blades that are connected to the main shaft, which turns and spins a second shaft, which spins a generator to create electricity.</a:t>
            </a:r>
            <a:endParaRPr sz="1000"/>
          </a:p>
        </p:txBody>
      </p:sp>
      <p:sp>
        <p:nvSpPr>
          <p:cNvPr id="193" name="Google Shape;193;p36"/>
          <p:cNvSpPr/>
          <p:nvPr/>
        </p:nvSpPr>
        <p:spPr>
          <a:xfrm>
            <a:off x="3252250" y="4283950"/>
            <a:ext cx="5782500" cy="598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GB" sz="1350">
                <a:solidFill>
                  <a:srgbClr val="231F20"/>
                </a:solidFill>
              </a:rPr>
              <a:t>A machine that is used to make electricity. When the generator head is turned, this energy is converted to electrical energy.</a:t>
            </a:r>
            <a:endParaRPr/>
          </a:p>
        </p:txBody>
      </p:sp>
      <p:sp>
        <p:nvSpPr>
          <p:cNvPr id="194" name="Google Shape;194;p36"/>
          <p:cNvSpPr/>
          <p:nvPr/>
        </p:nvSpPr>
        <p:spPr>
          <a:xfrm>
            <a:off x="3223150" y="1634388"/>
            <a:ext cx="5782500" cy="598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350">
                <a:solidFill>
                  <a:srgbClr val="231F20"/>
                </a:solidFill>
                <a:highlight>
                  <a:srgbClr val="FFFFFF"/>
                </a:highlight>
              </a:rPr>
              <a:t>A generator contains coils of copper wire. When a ring of magnets spins, electricity starts to flow through the wires</a:t>
            </a:r>
            <a:endParaRPr/>
          </a:p>
        </p:txBody>
      </p:sp>
      <p:sp>
        <p:nvSpPr>
          <p:cNvPr id="195" name="Google Shape;195;p36"/>
          <p:cNvSpPr/>
          <p:nvPr/>
        </p:nvSpPr>
        <p:spPr>
          <a:xfrm>
            <a:off x="5762975" y="764575"/>
            <a:ext cx="3184500" cy="675000"/>
          </a:xfrm>
          <a:prstGeom prst="roundRect">
            <a:avLst>
              <a:gd fmla="val 16667" name="adj"/>
            </a:avLst>
          </a:prstGeom>
          <a:solidFill>
            <a:srgbClr val="B6D7A8"/>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Match up the key words with the correct definitions. We will use these words in today’s lesson.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7"/>
          <p:cNvSpPr txBox="1"/>
          <p:nvPr/>
        </p:nvSpPr>
        <p:spPr>
          <a:xfrm>
            <a:off x="2179100" y="-375"/>
            <a:ext cx="68949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indent="0" lvl="0" marL="0" rtl="0" algn="l">
              <a:spcBef>
                <a:spcPts val="0"/>
              </a:spcBef>
              <a:spcAft>
                <a:spcPts val="0"/>
              </a:spcAft>
              <a:buNone/>
            </a:pPr>
            <a:r>
              <a:rPr lang="en-GB" sz="1700">
                <a:solidFill>
                  <a:schemeClr val="dk1"/>
                </a:solidFill>
              </a:rPr>
              <a:t>What is wind energy? </a:t>
            </a:r>
            <a:endParaRPr sz="1700">
              <a:solidFill>
                <a:schemeClr val="dk1"/>
              </a:solidFill>
            </a:endParaRPr>
          </a:p>
          <a:p>
            <a:pPr indent="0" lvl="0" marL="0" rtl="0" algn="l">
              <a:spcBef>
                <a:spcPts val="0"/>
              </a:spcBef>
              <a:spcAft>
                <a:spcPts val="0"/>
              </a:spcAft>
              <a:buNone/>
            </a:pPr>
            <a:r>
              <a:t/>
            </a:r>
            <a:endParaRPr sz="1700">
              <a:latin typeface="Gill Sans"/>
              <a:ea typeface="Gill Sans"/>
              <a:cs typeface="Gill Sans"/>
              <a:sym typeface="Gill Sans"/>
            </a:endParaRPr>
          </a:p>
          <a:p>
            <a:pPr indent="0" lvl="0" marL="0" rtl="0" algn="l">
              <a:spcBef>
                <a:spcPts val="0"/>
              </a:spcBef>
              <a:spcAft>
                <a:spcPts val="0"/>
              </a:spcAft>
              <a:buNone/>
            </a:pPr>
            <a:r>
              <a:t/>
            </a:r>
            <a:endParaRPr sz="1700">
              <a:latin typeface="Gill Sans"/>
              <a:ea typeface="Gill Sans"/>
              <a:cs typeface="Gill Sans"/>
              <a:sym typeface="Gill Sans"/>
            </a:endParaRPr>
          </a:p>
        </p:txBody>
      </p:sp>
      <p:pic>
        <p:nvPicPr>
          <p:cNvPr id="201" name="Google Shape;201;p37"/>
          <p:cNvPicPr preferRelativeResize="0"/>
          <p:nvPr/>
        </p:nvPicPr>
        <p:blipFill>
          <a:blip r:embed="rId3">
            <a:alphaModFix/>
          </a:blip>
          <a:stretch>
            <a:fillRect/>
          </a:stretch>
        </p:blipFill>
        <p:spPr>
          <a:xfrm>
            <a:off x="43831" y="802786"/>
            <a:ext cx="5633156" cy="598589"/>
          </a:xfrm>
          <a:prstGeom prst="rect">
            <a:avLst/>
          </a:prstGeom>
          <a:noFill/>
          <a:ln>
            <a:noFill/>
          </a:ln>
        </p:spPr>
      </p:pic>
      <p:sp>
        <p:nvSpPr>
          <p:cNvPr id="202" name="Google Shape;202;p37"/>
          <p:cNvSpPr/>
          <p:nvPr/>
        </p:nvSpPr>
        <p:spPr>
          <a:xfrm>
            <a:off x="138250" y="1664425"/>
            <a:ext cx="2897700" cy="598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b="1" lang="en-GB" sz="1350">
                <a:solidFill>
                  <a:schemeClr val="dk1"/>
                </a:solidFill>
                <a:highlight>
                  <a:srgbClr val="FFFFFF"/>
                </a:highlight>
              </a:rPr>
              <a:t>Kinetic energy</a:t>
            </a:r>
            <a:endParaRPr>
              <a:solidFill>
                <a:schemeClr val="dk1"/>
              </a:solidFill>
            </a:endParaRPr>
          </a:p>
        </p:txBody>
      </p:sp>
      <p:sp>
        <p:nvSpPr>
          <p:cNvPr id="203" name="Google Shape;203;p37"/>
          <p:cNvSpPr/>
          <p:nvPr/>
        </p:nvSpPr>
        <p:spPr>
          <a:xfrm>
            <a:off x="138250" y="2525963"/>
            <a:ext cx="2897700" cy="598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b="1" lang="en-GB" sz="1350">
                <a:solidFill>
                  <a:schemeClr val="dk1"/>
                </a:solidFill>
              </a:rPr>
              <a:t>Shaft</a:t>
            </a:r>
            <a:r>
              <a:rPr lang="en-GB" sz="1350">
                <a:solidFill>
                  <a:schemeClr val="dk1"/>
                </a:solidFill>
              </a:rPr>
              <a:t> </a:t>
            </a:r>
            <a:endParaRPr>
              <a:solidFill>
                <a:schemeClr val="dk1"/>
              </a:solidFill>
            </a:endParaRPr>
          </a:p>
        </p:txBody>
      </p:sp>
      <p:sp>
        <p:nvSpPr>
          <p:cNvPr id="204" name="Google Shape;204;p37"/>
          <p:cNvSpPr/>
          <p:nvPr/>
        </p:nvSpPr>
        <p:spPr>
          <a:xfrm>
            <a:off x="138250" y="3387488"/>
            <a:ext cx="2897700" cy="598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b="1" lang="en-GB" sz="1350">
                <a:solidFill>
                  <a:schemeClr val="dk1"/>
                </a:solidFill>
                <a:highlight>
                  <a:srgbClr val="FFFFFF"/>
                </a:highlight>
              </a:rPr>
              <a:t>Generator</a:t>
            </a:r>
            <a:endParaRPr>
              <a:solidFill>
                <a:schemeClr val="dk1"/>
              </a:solidFill>
            </a:endParaRPr>
          </a:p>
        </p:txBody>
      </p:sp>
      <p:sp>
        <p:nvSpPr>
          <p:cNvPr id="205" name="Google Shape;205;p37"/>
          <p:cNvSpPr/>
          <p:nvPr/>
        </p:nvSpPr>
        <p:spPr>
          <a:xfrm>
            <a:off x="138250" y="4283950"/>
            <a:ext cx="2897700" cy="598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1350">
                <a:solidFill>
                  <a:schemeClr val="dk1"/>
                </a:solidFill>
              </a:rPr>
              <a:t>Copper coils</a:t>
            </a:r>
            <a:endParaRPr>
              <a:solidFill>
                <a:schemeClr val="dk1"/>
              </a:solidFill>
            </a:endParaRPr>
          </a:p>
        </p:txBody>
      </p:sp>
      <p:sp>
        <p:nvSpPr>
          <p:cNvPr id="206" name="Google Shape;206;p37"/>
          <p:cNvSpPr/>
          <p:nvPr/>
        </p:nvSpPr>
        <p:spPr>
          <a:xfrm>
            <a:off x="3223150" y="2492075"/>
            <a:ext cx="5782500" cy="675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GB" sz="1050">
                <a:solidFill>
                  <a:srgbClr val="231F20"/>
                </a:solidFill>
              </a:rPr>
              <a:t>Energy that an object possesses because of its movement. A ball being thrown through the air has kinetic energy because it is moving. The kinetic energy of the wind turns the blades on the wind turbine generating electricity.</a:t>
            </a:r>
            <a:endParaRPr sz="1050">
              <a:solidFill>
                <a:srgbClr val="231F20"/>
              </a:solidFill>
            </a:endParaRPr>
          </a:p>
        </p:txBody>
      </p:sp>
      <p:sp>
        <p:nvSpPr>
          <p:cNvPr id="207" name="Google Shape;207;p37"/>
          <p:cNvSpPr/>
          <p:nvPr/>
        </p:nvSpPr>
        <p:spPr>
          <a:xfrm>
            <a:off x="3194050" y="3387488"/>
            <a:ext cx="5782500" cy="598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GB" sz="950">
                <a:solidFill>
                  <a:srgbClr val="231F20"/>
                </a:solidFill>
              </a:rPr>
              <a:t>A long pole. The shaft is part of the wind turbine that turns, helping to generate electricity. The energy in the wind turns the blades that are connected to the main shaft, which turns and spins a second shaft, which spins a generator to create electricity.</a:t>
            </a:r>
            <a:endParaRPr sz="1000"/>
          </a:p>
        </p:txBody>
      </p:sp>
      <p:sp>
        <p:nvSpPr>
          <p:cNvPr id="208" name="Google Shape;208;p37"/>
          <p:cNvSpPr/>
          <p:nvPr/>
        </p:nvSpPr>
        <p:spPr>
          <a:xfrm>
            <a:off x="3252250" y="4283950"/>
            <a:ext cx="5782500" cy="598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GB" sz="1350">
                <a:solidFill>
                  <a:srgbClr val="231F20"/>
                </a:solidFill>
              </a:rPr>
              <a:t>A machine that is used to make electricity. When the generator head is turned, this energy is converted to electrical energy.</a:t>
            </a:r>
            <a:endParaRPr/>
          </a:p>
        </p:txBody>
      </p:sp>
      <p:sp>
        <p:nvSpPr>
          <p:cNvPr id="209" name="Google Shape;209;p37"/>
          <p:cNvSpPr/>
          <p:nvPr/>
        </p:nvSpPr>
        <p:spPr>
          <a:xfrm>
            <a:off x="3223150" y="1634388"/>
            <a:ext cx="5782500" cy="598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350">
                <a:solidFill>
                  <a:srgbClr val="231F20"/>
                </a:solidFill>
                <a:highlight>
                  <a:srgbClr val="FFFFFF"/>
                </a:highlight>
              </a:rPr>
              <a:t>A generator contains coils of copper wire. When a ring of magnets spins, electricity starts to flow through the wires</a:t>
            </a:r>
            <a:endParaRPr/>
          </a:p>
        </p:txBody>
      </p:sp>
      <p:sp>
        <p:nvSpPr>
          <p:cNvPr id="210" name="Google Shape;210;p37"/>
          <p:cNvSpPr/>
          <p:nvPr/>
        </p:nvSpPr>
        <p:spPr>
          <a:xfrm>
            <a:off x="5762975" y="764575"/>
            <a:ext cx="3184500" cy="675000"/>
          </a:xfrm>
          <a:prstGeom prst="roundRect">
            <a:avLst>
              <a:gd fmla="val 16667" name="adj"/>
            </a:avLst>
          </a:prstGeom>
          <a:solidFill>
            <a:srgbClr val="B6D7A8"/>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Match up the key words with the correct definitions. We will use these words in today’s lesson.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8"/>
          <p:cNvSpPr txBox="1"/>
          <p:nvPr/>
        </p:nvSpPr>
        <p:spPr>
          <a:xfrm>
            <a:off x="2179100" y="-375"/>
            <a:ext cx="68949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indent="0" lvl="0" marL="0" rtl="0" algn="l">
              <a:spcBef>
                <a:spcPts val="0"/>
              </a:spcBef>
              <a:spcAft>
                <a:spcPts val="0"/>
              </a:spcAft>
              <a:buNone/>
            </a:pPr>
            <a:r>
              <a:rPr lang="en-GB" sz="1700">
                <a:solidFill>
                  <a:schemeClr val="dk1"/>
                </a:solidFill>
              </a:rPr>
              <a:t>What is wind energy? </a:t>
            </a:r>
            <a:endParaRPr sz="1700">
              <a:solidFill>
                <a:schemeClr val="dk1"/>
              </a:solidFill>
            </a:endParaRPr>
          </a:p>
          <a:p>
            <a:pPr indent="0" lvl="0" marL="0" rtl="0" algn="l">
              <a:spcBef>
                <a:spcPts val="0"/>
              </a:spcBef>
              <a:spcAft>
                <a:spcPts val="0"/>
              </a:spcAft>
              <a:buNone/>
            </a:pPr>
            <a:r>
              <a:t/>
            </a:r>
            <a:endParaRPr sz="1700">
              <a:latin typeface="Gill Sans"/>
              <a:ea typeface="Gill Sans"/>
              <a:cs typeface="Gill Sans"/>
              <a:sym typeface="Gill Sans"/>
            </a:endParaRPr>
          </a:p>
          <a:p>
            <a:pPr indent="0" lvl="0" marL="0" rtl="0" algn="l">
              <a:spcBef>
                <a:spcPts val="0"/>
              </a:spcBef>
              <a:spcAft>
                <a:spcPts val="0"/>
              </a:spcAft>
              <a:buNone/>
            </a:pPr>
            <a:r>
              <a:t/>
            </a:r>
            <a:endParaRPr sz="1700">
              <a:latin typeface="Gill Sans"/>
              <a:ea typeface="Gill Sans"/>
              <a:cs typeface="Gill Sans"/>
              <a:sym typeface="Gill Sans"/>
            </a:endParaRPr>
          </a:p>
        </p:txBody>
      </p:sp>
      <p:sp>
        <p:nvSpPr>
          <p:cNvPr id="216" name="Google Shape;216;p38"/>
          <p:cNvSpPr txBox="1"/>
          <p:nvPr/>
        </p:nvSpPr>
        <p:spPr>
          <a:xfrm>
            <a:off x="0" y="649375"/>
            <a:ext cx="88920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800" u="sng"/>
              <a:t>How do </a:t>
            </a:r>
            <a:r>
              <a:rPr b="1" lang="en-GB" sz="2900" u="sng"/>
              <a:t>wind </a:t>
            </a:r>
            <a:r>
              <a:rPr b="1" lang="en-GB" sz="2800" u="sng"/>
              <a:t>turbines work?</a:t>
            </a:r>
            <a:endParaRPr b="1" sz="2800" u="sng"/>
          </a:p>
        </p:txBody>
      </p:sp>
      <p:sp>
        <p:nvSpPr>
          <p:cNvPr id="217" name="Google Shape;217;p38"/>
          <p:cNvSpPr/>
          <p:nvPr/>
        </p:nvSpPr>
        <p:spPr>
          <a:xfrm>
            <a:off x="79450" y="1246425"/>
            <a:ext cx="8943000" cy="310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t>Wind turbines turn energy from the wind into electricity.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GB" sz="1500"/>
              <a:t>Turbines turn so that they face into the wind. The </a:t>
            </a:r>
            <a:r>
              <a:rPr b="1" lang="en-GB" sz="1500"/>
              <a:t>______ _______</a:t>
            </a:r>
            <a:r>
              <a:rPr lang="en-GB" sz="1500"/>
              <a:t> are shaped so that even low winds will push them round. </a:t>
            </a:r>
            <a:r>
              <a:rPr b="1" lang="en-GB" sz="1500"/>
              <a:t>________ _______</a:t>
            </a:r>
            <a:r>
              <a:rPr lang="en-GB" sz="1500"/>
              <a:t> from the moving air is transferred to the spinning blades.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GB" sz="1500"/>
              <a:t>The blades turn a shaft which is connected to a gearbox. Here the slow spin of this shaft is used to spin a much faster second shaft.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GB" sz="1500"/>
              <a:t>The second shaft is attached to a </a:t>
            </a:r>
            <a:r>
              <a:rPr b="1" lang="en-GB" sz="1500"/>
              <a:t>__________</a:t>
            </a:r>
            <a:r>
              <a:rPr lang="en-GB" sz="1500"/>
              <a:t>. Inside the generator are </a:t>
            </a:r>
            <a:r>
              <a:rPr b="1" lang="en-GB" sz="1500"/>
              <a:t>________</a:t>
            </a:r>
            <a:r>
              <a:rPr lang="en-GB" sz="1500"/>
              <a:t> which spin round very fast past coils of copper wire. The spinning magnets make </a:t>
            </a:r>
            <a:r>
              <a:rPr b="1" lang="en-GB" sz="1500"/>
              <a:t>_________</a:t>
            </a:r>
            <a:r>
              <a:rPr lang="en-GB" sz="1500"/>
              <a:t> start to flow through the copper wire. Kinetic energy is changed to electrical energy which travels through cables to the</a:t>
            </a:r>
            <a:r>
              <a:rPr b="1" lang="en-GB" sz="1500"/>
              <a:t> _____________</a:t>
            </a:r>
            <a:r>
              <a:rPr lang="en-GB" sz="1500"/>
              <a:t>. </a:t>
            </a:r>
            <a:endParaRPr sz="1500"/>
          </a:p>
        </p:txBody>
      </p:sp>
      <p:sp>
        <p:nvSpPr>
          <p:cNvPr id="218" name="Google Shape;218;p38"/>
          <p:cNvSpPr/>
          <p:nvPr/>
        </p:nvSpPr>
        <p:spPr>
          <a:xfrm>
            <a:off x="176100" y="4393275"/>
            <a:ext cx="8791800" cy="66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Kinetic energy        National Grid        turbine blades    	 magnets    	generator		electricity</a:t>
            </a:r>
            <a:endParaRPr sz="1300"/>
          </a:p>
        </p:txBody>
      </p:sp>
      <p:pic>
        <p:nvPicPr>
          <p:cNvPr id="219" name="Google Shape;219;p38"/>
          <p:cNvPicPr preferRelativeResize="0"/>
          <p:nvPr/>
        </p:nvPicPr>
        <p:blipFill>
          <a:blip r:embed="rId3">
            <a:alphaModFix/>
          </a:blip>
          <a:stretch>
            <a:fillRect/>
          </a:stretch>
        </p:blipFill>
        <p:spPr>
          <a:xfrm>
            <a:off x="5121427" y="736008"/>
            <a:ext cx="3846476" cy="4579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9"/>
          <p:cNvSpPr txBox="1"/>
          <p:nvPr/>
        </p:nvSpPr>
        <p:spPr>
          <a:xfrm>
            <a:off x="2179100" y="-375"/>
            <a:ext cx="68949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indent="0" lvl="0" marL="0" rtl="0" algn="l">
              <a:spcBef>
                <a:spcPts val="0"/>
              </a:spcBef>
              <a:spcAft>
                <a:spcPts val="0"/>
              </a:spcAft>
              <a:buNone/>
            </a:pPr>
            <a:r>
              <a:rPr lang="en-GB" sz="1700">
                <a:solidFill>
                  <a:schemeClr val="dk1"/>
                </a:solidFill>
              </a:rPr>
              <a:t>What is wind energy? </a:t>
            </a:r>
            <a:endParaRPr sz="1700">
              <a:solidFill>
                <a:schemeClr val="dk1"/>
              </a:solidFill>
            </a:endParaRPr>
          </a:p>
          <a:p>
            <a:pPr indent="0" lvl="0" marL="0" rtl="0" algn="l">
              <a:spcBef>
                <a:spcPts val="0"/>
              </a:spcBef>
              <a:spcAft>
                <a:spcPts val="0"/>
              </a:spcAft>
              <a:buNone/>
            </a:pPr>
            <a:r>
              <a:t/>
            </a:r>
            <a:endParaRPr sz="1700">
              <a:latin typeface="Gill Sans"/>
              <a:ea typeface="Gill Sans"/>
              <a:cs typeface="Gill Sans"/>
              <a:sym typeface="Gill Sans"/>
            </a:endParaRPr>
          </a:p>
          <a:p>
            <a:pPr indent="0" lvl="0" marL="0" rtl="0" algn="l">
              <a:spcBef>
                <a:spcPts val="0"/>
              </a:spcBef>
              <a:spcAft>
                <a:spcPts val="0"/>
              </a:spcAft>
              <a:buNone/>
            </a:pPr>
            <a:r>
              <a:t/>
            </a:r>
            <a:endParaRPr sz="1700">
              <a:latin typeface="Gill Sans"/>
              <a:ea typeface="Gill Sans"/>
              <a:cs typeface="Gill Sans"/>
              <a:sym typeface="Gill Sans"/>
            </a:endParaRPr>
          </a:p>
        </p:txBody>
      </p:sp>
      <p:sp>
        <p:nvSpPr>
          <p:cNvPr id="225" name="Google Shape;225;p39"/>
          <p:cNvSpPr txBox="1"/>
          <p:nvPr/>
        </p:nvSpPr>
        <p:spPr>
          <a:xfrm>
            <a:off x="0" y="649375"/>
            <a:ext cx="88920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800" u="sng"/>
              <a:t>How do </a:t>
            </a:r>
            <a:r>
              <a:rPr b="1" lang="en-GB" sz="2900" u="sng"/>
              <a:t>wind </a:t>
            </a:r>
            <a:r>
              <a:rPr b="1" lang="en-GB" sz="2800" u="sng"/>
              <a:t>turbines work?</a:t>
            </a:r>
            <a:endParaRPr b="1" sz="2800" u="sng"/>
          </a:p>
        </p:txBody>
      </p:sp>
      <p:sp>
        <p:nvSpPr>
          <p:cNvPr id="226" name="Google Shape;226;p39"/>
          <p:cNvSpPr/>
          <p:nvPr/>
        </p:nvSpPr>
        <p:spPr>
          <a:xfrm>
            <a:off x="79450" y="1246425"/>
            <a:ext cx="8943000" cy="310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500"/>
              <a:t>Wind turbines turn energy from the wind into electricity.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GB" sz="1500"/>
              <a:t>Turbines turn so that they face into the wind. The </a:t>
            </a:r>
            <a:r>
              <a:rPr b="1" lang="en-GB" sz="1500"/>
              <a:t>______ _______</a:t>
            </a:r>
            <a:r>
              <a:rPr lang="en-GB" sz="1500"/>
              <a:t> are shaped so that even low winds will push them round. </a:t>
            </a:r>
            <a:r>
              <a:rPr b="1" lang="en-GB" sz="1500"/>
              <a:t>________ _______</a:t>
            </a:r>
            <a:r>
              <a:rPr lang="en-GB" sz="1500"/>
              <a:t> from the moving air is transferred to the spinning blades.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GB" sz="1500"/>
              <a:t>The blades turn a shaft which is connected to a gearbox. Here the slow spin of this shaft is used to spin a much faster second shaft.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GB" sz="1500"/>
              <a:t>The second shaft is attached to a </a:t>
            </a:r>
            <a:r>
              <a:rPr b="1" lang="en-GB" sz="1500"/>
              <a:t>__________</a:t>
            </a:r>
            <a:r>
              <a:rPr lang="en-GB" sz="1500"/>
              <a:t>. Inside the generator are </a:t>
            </a:r>
            <a:r>
              <a:rPr b="1" lang="en-GB" sz="1500"/>
              <a:t>________</a:t>
            </a:r>
            <a:r>
              <a:rPr lang="en-GB" sz="1500"/>
              <a:t> which spin round very fast past coils of copper wire. The spinning magnets make </a:t>
            </a:r>
            <a:r>
              <a:rPr b="1" lang="en-GB" sz="1500"/>
              <a:t>_________</a:t>
            </a:r>
            <a:r>
              <a:rPr lang="en-GB" sz="1500"/>
              <a:t> start to flow through the copper wire. Kinetic energy is changed to electrical energy which travels through cables to the</a:t>
            </a:r>
            <a:r>
              <a:rPr b="1" lang="en-GB" sz="1500"/>
              <a:t> _____________</a:t>
            </a:r>
            <a:r>
              <a:rPr lang="en-GB" sz="1500"/>
              <a:t>. </a:t>
            </a:r>
            <a:endParaRPr sz="1500"/>
          </a:p>
        </p:txBody>
      </p:sp>
      <p:sp>
        <p:nvSpPr>
          <p:cNvPr id="227" name="Google Shape;227;p39"/>
          <p:cNvSpPr/>
          <p:nvPr/>
        </p:nvSpPr>
        <p:spPr>
          <a:xfrm>
            <a:off x="176100" y="4393275"/>
            <a:ext cx="8791800" cy="66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Kinetic energy        National Grid        turbine blades    	 magnets    	generator		electricity</a:t>
            </a:r>
            <a:endParaRPr sz="1300"/>
          </a:p>
        </p:txBody>
      </p:sp>
      <p:pic>
        <p:nvPicPr>
          <p:cNvPr id="228" name="Google Shape;228;p39"/>
          <p:cNvPicPr preferRelativeResize="0"/>
          <p:nvPr/>
        </p:nvPicPr>
        <p:blipFill>
          <a:blip r:embed="rId3">
            <a:alphaModFix/>
          </a:blip>
          <a:stretch>
            <a:fillRect/>
          </a:stretch>
        </p:blipFill>
        <p:spPr>
          <a:xfrm>
            <a:off x="5121427" y="736008"/>
            <a:ext cx="3846476" cy="4579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0"/>
          <p:cNvSpPr txBox="1"/>
          <p:nvPr/>
        </p:nvSpPr>
        <p:spPr>
          <a:xfrm>
            <a:off x="2179100" y="-375"/>
            <a:ext cx="68949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indent="0" lvl="0" marL="0" rtl="0" algn="l">
              <a:spcBef>
                <a:spcPts val="0"/>
              </a:spcBef>
              <a:spcAft>
                <a:spcPts val="0"/>
              </a:spcAft>
              <a:buNone/>
            </a:pPr>
            <a:r>
              <a:rPr lang="en-GB" sz="1700">
                <a:solidFill>
                  <a:schemeClr val="dk1"/>
                </a:solidFill>
              </a:rPr>
              <a:t>What is wind energy? </a:t>
            </a:r>
            <a:endParaRPr sz="1700">
              <a:solidFill>
                <a:schemeClr val="dk1"/>
              </a:solidFill>
            </a:endParaRPr>
          </a:p>
          <a:p>
            <a:pPr indent="0" lvl="0" marL="0" rtl="0" algn="l">
              <a:spcBef>
                <a:spcPts val="0"/>
              </a:spcBef>
              <a:spcAft>
                <a:spcPts val="0"/>
              </a:spcAft>
              <a:buNone/>
            </a:pPr>
            <a:r>
              <a:t/>
            </a:r>
            <a:endParaRPr sz="1700">
              <a:latin typeface="Gill Sans"/>
              <a:ea typeface="Gill Sans"/>
              <a:cs typeface="Gill Sans"/>
              <a:sym typeface="Gill Sans"/>
            </a:endParaRPr>
          </a:p>
          <a:p>
            <a:pPr indent="0" lvl="0" marL="0" rtl="0" algn="l">
              <a:spcBef>
                <a:spcPts val="0"/>
              </a:spcBef>
              <a:spcAft>
                <a:spcPts val="0"/>
              </a:spcAft>
              <a:buNone/>
            </a:pPr>
            <a:r>
              <a:t/>
            </a:r>
            <a:endParaRPr sz="1700">
              <a:latin typeface="Gill Sans"/>
              <a:ea typeface="Gill Sans"/>
              <a:cs typeface="Gill Sans"/>
              <a:sym typeface="Gill Sans"/>
            </a:endParaRPr>
          </a:p>
        </p:txBody>
      </p:sp>
      <p:pic>
        <p:nvPicPr>
          <p:cNvPr id="234" name="Google Shape;234;p40"/>
          <p:cNvPicPr preferRelativeResize="0"/>
          <p:nvPr/>
        </p:nvPicPr>
        <p:blipFill>
          <a:blip r:embed="rId3">
            <a:alphaModFix/>
          </a:blip>
          <a:stretch>
            <a:fillRect/>
          </a:stretch>
        </p:blipFill>
        <p:spPr>
          <a:xfrm>
            <a:off x="40986" y="724161"/>
            <a:ext cx="4563100" cy="693425"/>
          </a:xfrm>
          <a:prstGeom prst="rect">
            <a:avLst/>
          </a:prstGeom>
          <a:noFill/>
          <a:ln>
            <a:noFill/>
          </a:ln>
        </p:spPr>
      </p:pic>
      <p:sp>
        <p:nvSpPr>
          <p:cNvPr id="235" name="Google Shape;235;p40"/>
          <p:cNvSpPr/>
          <p:nvPr/>
        </p:nvSpPr>
        <p:spPr>
          <a:xfrm>
            <a:off x="86525" y="1514275"/>
            <a:ext cx="2183700" cy="13809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800"/>
          </a:p>
          <a:p>
            <a:pPr indent="0" lvl="0" marL="0" rtl="0" algn="l">
              <a:spcBef>
                <a:spcPts val="0"/>
              </a:spcBef>
              <a:spcAft>
                <a:spcPts val="0"/>
              </a:spcAft>
              <a:buNone/>
            </a:pPr>
            <a:r>
              <a:rPr lang="en-GB" sz="1200">
                <a:solidFill>
                  <a:schemeClr val="dk1"/>
                </a:solidFill>
                <a:highlight>
                  <a:srgbClr val="FFFFFF"/>
                </a:highlight>
              </a:rPr>
              <a:t>1. Wind Farms are often built offshore because people think they make the sea look nice. True or false?</a:t>
            </a:r>
            <a:endParaRPr b="1" sz="800">
              <a:solidFill>
                <a:srgbClr val="000000"/>
              </a:solidFill>
            </a:endParaRPr>
          </a:p>
          <a:p>
            <a:pPr indent="0" lvl="0" marL="0" rtl="0" algn="l">
              <a:spcBef>
                <a:spcPts val="0"/>
              </a:spcBef>
              <a:spcAft>
                <a:spcPts val="0"/>
              </a:spcAft>
              <a:buNone/>
            </a:pPr>
            <a:r>
              <a:t/>
            </a:r>
            <a:endParaRPr b="1" sz="900">
              <a:solidFill>
                <a:srgbClr val="000000"/>
              </a:solidFill>
            </a:endParaRPr>
          </a:p>
          <a:p>
            <a:pPr indent="-285750" lvl="0" marL="457200" rtl="0" algn="l">
              <a:spcBef>
                <a:spcPts val="0"/>
              </a:spcBef>
              <a:spcAft>
                <a:spcPts val="0"/>
              </a:spcAft>
              <a:buSzPts val="900"/>
              <a:buChar char="❏"/>
            </a:pPr>
            <a:r>
              <a:rPr lang="en-GB" sz="900"/>
              <a:t>A. True</a:t>
            </a:r>
            <a:endParaRPr sz="900"/>
          </a:p>
          <a:p>
            <a:pPr indent="0" lvl="0" marL="0" rtl="0" algn="l">
              <a:spcBef>
                <a:spcPts val="0"/>
              </a:spcBef>
              <a:spcAft>
                <a:spcPts val="0"/>
              </a:spcAft>
              <a:buNone/>
            </a:pPr>
            <a:r>
              <a:t/>
            </a:r>
            <a:endParaRPr sz="500"/>
          </a:p>
          <a:p>
            <a:pPr indent="-285750" lvl="0" marL="457200" rtl="0" algn="l">
              <a:spcBef>
                <a:spcPts val="0"/>
              </a:spcBef>
              <a:spcAft>
                <a:spcPts val="0"/>
              </a:spcAft>
              <a:buSzPts val="900"/>
              <a:buChar char="❏"/>
            </a:pPr>
            <a:r>
              <a:rPr lang="en-GB" sz="900"/>
              <a:t>B. False</a:t>
            </a:r>
            <a:endParaRPr sz="500"/>
          </a:p>
          <a:p>
            <a:pPr indent="0" lvl="0" marL="457200" rtl="0" algn="l">
              <a:spcBef>
                <a:spcPts val="0"/>
              </a:spcBef>
              <a:spcAft>
                <a:spcPts val="0"/>
              </a:spcAft>
              <a:buNone/>
            </a:pPr>
            <a:r>
              <a:t/>
            </a:r>
            <a:endParaRPr sz="900"/>
          </a:p>
        </p:txBody>
      </p:sp>
      <p:sp>
        <p:nvSpPr>
          <p:cNvPr id="236" name="Google Shape;236;p40"/>
          <p:cNvSpPr/>
          <p:nvPr/>
        </p:nvSpPr>
        <p:spPr>
          <a:xfrm>
            <a:off x="2360525" y="1514275"/>
            <a:ext cx="2159100" cy="13809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1200"/>
              <a:t>2</a:t>
            </a:r>
            <a:r>
              <a:rPr lang="en-GB" sz="1200">
                <a:solidFill>
                  <a:srgbClr val="000000"/>
                </a:solidFill>
              </a:rPr>
              <a:t>. </a:t>
            </a:r>
            <a:r>
              <a:rPr lang="en-GB" sz="1200"/>
              <a:t>Kinetic energy turns the wind turbines at wind farms. True or False?</a:t>
            </a:r>
            <a:endParaRPr sz="1200">
              <a:solidFill>
                <a:srgbClr val="000000"/>
              </a:solidFill>
            </a:endParaRPr>
          </a:p>
          <a:p>
            <a:pPr indent="0" lvl="0" marL="0" rtl="0" algn="l">
              <a:spcBef>
                <a:spcPts val="0"/>
              </a:spcBef>
              <a:spcAft>
                <a:spcPts val="0"/>
              </a:spcAft>
              <a:buClr>
                <a:srgbClr val="000000"/>
              </a:buClr>
              <a:buSzPts val="1100"/>
              <a:buFont typeface="Arial"/>
              <a:buNone/>
            </a:pPr>
            <a:r>
              <a:t/>
            </a:r>
            <a:endParaRPr b="1" sz="9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A. True  </a:t>
            </a:r>
            <a:endParaRPr sz="900">
              <a:solidFill>
                <a:srgbClr val="000000"/>
              </a:solidFill>
            </a:endParaRPr>
          </a:p>
          <a:p>
            <a:pPr indent="0" lvl="0" marL="0" rtl="0" algn="l">
              <a:spcBef>
                <a:spcPts val="0"/>
              </a:spcBef>
              <a:spcAft>
                <a:spcPts val="0"/>
              </a:spcAft>
              <a:buClr>
                <a:srgbClr val="000000"/>
              </a:buClr>
              <a:buSzPts val="1100"/>
              <a:buFont typeface="Arial"/>
              <a:buNone/>
            </a:pPr>
            <a:r>
              <a:t/>
            </a:r>
            <a:endParaRPr sz="5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B. False</a:t>
            </a:r>
            <a:endParaRPr sz="900">
              <a:solidFill>
                <a:srgbClr val="000000"/>
              </a:solidFill>
            </a:endParaRPr>
          </a:p>
          <a:p>
            <a:pPr indent="0" lvl="0" marL="0" rtl="0" algn="l">
              <a:spcBef>
                <a:spcPts val="0"/>
              </a:spcBef>
              <a:spcAft>
                <a:spcPts val="0"/>
              </a:spcAft>
              <a:buNone/>
            </a:pPr>
            <a:r>
              <a:t/>
            </a:r>
            <a:endParaRPr sz="900">
              <a:solidFill>
                <a:srgbClr val="000000"/>
              </a:solidFill>
            </a:endParaRPr>
          </a:p>
        </p:txBody>
      </p:sp>
      <p:sp>
        <p:nvSpPr>
          <p:cNvPr id="237" name="Google Shape;237;p40"/>
          <p:cNvSpPr txBox="1"/>
          <p:nvPr/>
        </p:nvSpPr>
        <p:spPr>
          <a:xfrm>
            <a:off x="822525" y="3101225"/>
            <a:ext cx="3000000" cy="4539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900"/>
              </a:spcAft>
              <a:buNone/>
            </a:pPr>
            <a:r>
              <a:t/>
            </a:r>
            <a:endParaRPr sz="1750">
              <a:solidFill>
                <a:schemeClr val="dk1"/>
              </a:solidFill>
              <a:highlight>
                <a:srgbClr val="FFFFFF"/>
              </a:highlight>
            </a:endParaRPr>
          </a:p>
        </p:txBody>
      </p:sp>
      <p:sp>
        <p:nvSpPr>
          <p:cNvPr id="238" name="Google Shape;238;p40"/>
          <p:cNvSpPr/>
          <p:nvPr/>
        </p:nvSpPr>
        <p:spPr>
          <a:xfrm>
            <a:off x="4633763" y="1514275"/>
            <a:ext cx="2159100" cy="13809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1200"/>
              <a:t>3. Wind turbines only work in very high winds. True or False?</a:t>
            </a:r>
            <a:endParaRPr sz="1200">
              <a:solidFill>
                <a:srgbClr val="000000"/>
              </a:solidFill>
            </a:endParaRPr>
          </a:p>
          <a:p>
            <a:pPr indent="0" lvl="0" marL="0" rtl="0" algn="l">
              <a:spcBef>
                <a:spcPts val="0"/>
              </a:spcBef>
              <a:spcAft>
                <a:spcPts val="0"/>
              </a:spcAft>
              <a:buClr>
                <a:srgbClr val="000000"/>
              </a:buClr>
              <a:buSzPts val="1100"/>
              <a:buFont typeface="Arial"/>
              <a:buNone/>
            </a:pPr>
            <a:r>
              <a:t/>
            </a:r>
            <a:endParaRPr b="1" sz="9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A. True  </a:t>
            </a:r>
            <a:endParaRPr sz="900">
              <a:solidFill>
                <a:srgbClr val="000000"/>
              </a:solidFill>
            </a:endParaRPr>
          </a:p>
          <a:p>
            <a:pPr indent="0" lvl="0" marL="0" rtl="0" algn="l">
              <a:spcBef>
                <a:spcPts val="0"/>
              </a:spcBef>
              <a:spcAft>
                <a:spcPts val="0"/>
              </a:spcAft>
              <a:buClr>
                <a:srgbClr val="000000"/>
              </a:buClr>
              <a:buSzPts val="1100"/>
              <a:buFont typeface="Arial"/>
              <a:buNone/>
            </a:pPr>
            <a:r>
              <a:t/>
            </a:r>
            <a:endParaRPr sz="5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B. False</a:t>
            </a:r>
            <a:endParaRPr sz="900">
              <a:solidFill>
                <a:srgbClr val="000000"/>
              </a:solidFill>
            </a:endParaRPr>
          </a:p>
          <a:p>
            <a:pPr indent="0" lvl="0" marL="0" rtl="0" algn="l">
              <a:spcBef>
                <a:spcPts val="0"/>
              </a:spcBef>
              <a:spcAft>
                <a:spcPts val="0"/>
              </a:spcAft>
              <a:buNone/>
            </a:pPr>
            <a:r>
              <a:t/>
            </a:r>
            <a:endParaRPr sz="900">
              <a:solidFill>
                <a:srgbClr val="000000"/>
              </a:solidFill>
            </a:endParaRPr>
          </a:p>
        </p:txBody>
      </p:sp>
      <p:sp>
        <p:nvSpPr>
          <p:cNvPr id="239" name="Google Shape;239;p40"/>
          <p:cNvSpPr/>
          <p:nvPr/>
        </p:nvSpPr>
        <p:spPr>
          <a:xfrm>
            <a:off x="6907000" y="1480475"/>
            <a:ext cx="2159100" cy="13809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1200"/>
              <a:t>4. Wind energy is created by the movement of waves in the ocean. True or False?</a:t>
            </a:r>
            <a:endParaRPr sz="1200">
              <a:solidFill>
                <a:srgbClr val="000000"/>
              </a:solidFill>
            </a:endParaRPr>
          </a:p>
          <a:p>
            <a:pPr indent="0" lvl="0" marL="0" rtl="0" algn="l">
              <a:spcBef>
                <a:spcPts val="0"/>
              </a:spcBef>
              <a:spcAft>
                <a:spcPts val="0"/>
              </a:spcAft>
              <a:buClr>
                <a:srgbClr val="000000"/>
              </a:buClr>
              <a:buSzPts val="1100"/>
              <a:buFont typeface="Arial"/>
              <a:buNone/>
            </a:pPr>
            <a:r>
              <a:t/>
            </a:r>
            <a:endParaRPr b="1" sz="9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A. True  </a:t>
            </a:r>
            <a:endParaRPr sz="900">
              <a:solidFill>
                <a:srgbClr val="000000"/>
              </a:solidFill>
            </a:endParaRPr>
          </a:p>
          <a:p>
            <a:pPr indent="0" lvl="0" marL="0" rtl="0" algn="l">
              <a:spcBef>
                <a:spcPts val="0"/>
              </a:spcBef>
              <a:spcAft>
                <a:spcPts val="0"/>
              </a:spcAft>
              <a:buClr>
                <a:srgbClr val="000000"/>
              </a:buClr>
              <a:buSzPts val="1100"/>
              <a:buFont typeface="Arial"/>
              <a:buNone/>
            </a:pPr>
            <a:r>
              <a:t/>
            </a:r>
            <a:endParaRPr sz="5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B. False</a:t>
            </a:r>
            <a:endParaRPr sz="900">
              <a:solidFill>
                <a:srgbClr val="000000"/>
              </a:solidFill>
            </a:endParaRPr>
          </a:p>
          <a:p>
            <a:pPr indent="0" lvl="0" marL="0" rtl="0" algn="l">
              <a:spcBef>
                <a:spcPts val="0"/>
              </a:spcBef>
              <a:spcAft>
                <a:spcPts val="0"/>
              </a:spcAft>
              <a:buNone/>
            </a:pPr>
            <a:r>
              <a:t/>
            </a:r>
            <a:endParaRPr sz="900">
              <a:solidFill>
                <a:srgbClr val="000000"/>
              </a:solidFill>
            </a:endParaRPr>
          </a:p>
        </p:txBody>
      </p:sp>
      <p:sp>
        <p:nvSpPr>
          <p:cNvPr id="240" name="Google Shape;240;p40"/>
          <p:cNvSpPr/>
          <p:nvPr/>
        </p:nvSpPr>
        <p:spPr>
          <a:xfrm>
            <a:off x="98825" y="3128225"/>
            <a:ext cx="2159100" cy="13809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1200"/>
              <a:t>5. Wind turbines can harm birds. True or False?</a:t>
            </a:r>
            <a:endParaRPr sz="1200">
              <a:solidFill>
                <a:srgbClr val="000000"/>
              </a:solidFill>
            </a:endParaRPr>
          </a:p>
          <a:p>
            <a:pPr indent="0" lvl="0" marL="0" rtl="0" algn="l">
              <a:spcBef>
                <a:spcPts val="0"/>
              </a:spcBef>
              <a:spcAft>
                <a:spcPts val="0"/>
              </a:spcAft>
              <a:buClr>
                <a:srgbClr val="000000"/>
              </a:buClr>
              <a:buSzPts val="1100"/>
              <a:buFont typeface="Arial"/>
              <a:buNone/>
            </a:pPr>
            <a:r>
              <a:t/>
            </a:r>
            <a:endParaRPr b="1" sz="9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A. True  </a:t>
            </a:r>
            <a:endParaRPr sz="900">
              <a:solidFill>
                <a:srgbClr val="000000"/>
              </a:solidFill>
            </a:endParaRPr>
          </a:p>
          <a:p>
            <a:pPr indent="0" lvl="0" marL="0" rtl="0" algn="l">
              <a:spcBef>
                <a:spcPts val="0"/>
              </a:spcBef>
              <a:spcAft>
                <a:spcPts val="0"/>
              </a:spcAft>
              <a:buClr>
                <a:srgbClr val="000000"/>
              </a:buClr>
              <a:buSzPts val="1100"/>
              <a:buFont typeface="Arial"/>
              <a:buNone/>
            </a:pPr>
            <a:r>
              <a:t/>
            </a:r>
            <a:endParaRPr sz="5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B. False</a:t>
            </a:r>
            <a:endParaRPr sz="900">
              <a:solidFill>
                <a:srgbClr val="000000"/>
              </a:solidFill>
            </a:endParaRPr>
          </a:p>
          <a:p>
            <a:pPr indent="0" lvl="0" marL="0" rtl="0" algn="l">
              <a:spcBef>
                <a:spcPts val="0"/>
              </a:spcBef>
              <a:spcAft>
                <a:spcPts val="0"/>
              </a:spcAft>
              <a:buNone/>
            </a:pPr>
            <a:r>
              <a:t/>
            </a:r>
            <a:endParaRPr sz="900">
              <a:solidFill>
                <a:srgbClr val="000000"/>
              </a:solidFill>
            </a:endParaRPr>
          </a:p>
        </p:txBody>
      </p:sp>
      <p:sp>
        <p:nvSpPr>
          <p:cNvPr id="241" name="Google Shape;241;p40"/>
          <p:cNvSpPr/>
          <p:nvPr/>
        </p:nvSpPr>
        <p:spPr>
          <a:xfrm>
            <a:off x="2360525" y="3163025"/>
            <a:ext cx="2159100" cy="13809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1200"/>
              <a:t>6. We will never run out of wind. True or False?</a:t>
            </a:r>
            <a:endParaRPr sz="1200">
              <a:solidFill>
                <a:srgbClr val="000000"/>
              </a:solidFill>
            </a:endParaRPr>
          </a:p>
          <a:p>
            <a:pPr indent="0" lvl="0" marL="0" rtl="0" algn="l">
              <a:spcBef>
                <a:spcPts val="0"/>
              </a:spcBef>
              <a:spcAft>
                <a:spcPts val="0"/>
              </a:spcAft>
              <a:buClr>
                <a:srgbClr val="000000"/>
              </a:buClr>
              <a:buSzPts val="1100"/>
              <a:buFont typeface="Arial"/>
              <a:buNone/>
            </a:pPr>
            <a:r>
              <a:t/>
            </a:r>
            <a:endParaRPr b="1" sz="9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A. True  </a:t>
            </a:r>
            <a:endParaRPr sz="900">
              <a:solidFill>
                <a:srgbClr val="000000"/>
              </a:solidFill>
            </a:endParaRPr>
          </a:p>
          <a:p>
            <a:pPr indent="0" lvl="0" marL="0" rtl="0" algn="l">
              <a:spcBef>
                <a:spcPts val="0"/>
              </a:spcBef>
              <a:spcAft>
                <a:spcPts val="0"/>
              </a:spcAft>
              <a:buClr>
                <a:srgbClr val="000000"/>
              </a:buClr>
              <a:buSzPts val="1100"/>
              <a:buFont typeface="Arial"/>
              <a:buNone/>
            </a:pPr>
            <a:r>
              <a:t/>
            </a:r>
            <a:endParaRPr sz="5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B. False</a:t>
            </a:r>
            <a:endParaRPr sz="900">
              <a:solidFill>
                <a:srgbClr val="000000"/>
              </a:solidFill>
            </a:endParaRPr>
          </a:p>
          <a:p>
            <a:pPr indent="0" lvl="0" marL="0" rtl="0" algn="l">
              <a:spcBef>
                <a:spcPts val="0"/>
              </a:spcBef>
              <a:spcAft>
                <a:spcPts val="0"/>
              </a:spcAft>
              <a:buNone/>
            </a:pPr>
            <a:r>
              <a:t/>
            </a:r>
            <a:endParaRPr sz="900">
              <a:solidFill>
                <a:srgbClr val="000000"/>
              </a:solidFill>
            </a:endParaRPr>
          </a:p>
        </p:txBody>
      </p:sp>
      <p:sp>
        <p:nvSpPr>
          <p:cNvPr id="242" name="Google Shape;242;p40"/>
          <p:cNvSpPr/>
          <p:nvPr/>
        </p:nvSpPr>
        <p:spPr>
          <a:xfrm>
            <a:off x="4726525" y="3163025"/>
            <a:ext cx="4300200" cy="632400"/>
          </a:xfrm>
          <a:prstGeom prst="roundRect">
            <a:avLst>
              <a:gd fmla="val 16667" name="adj"/>
            </a:avLst>
          </a:prstGeom>
          <a:solidFill>
            <a:srgbClr val="B6D7A8"/>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700"/>
              <a:t>Complete the multiple choice questions. </a:t>
            </a:r>
            <a:endParaRPr sz="1700"/>
          </a:p>
        </p:txBody>
      </p:sp>
      <p:sp>
        <p:nvSpPr>
          <p:cNvPr id="243" name="Google Shape;243;p40"/>
          <p:cNvSpPr/>
          <p:nvPr/>
        </p:nvSpPr>
        <p:spPr>
          <a:xfrm>
            <a:off x="4741825" y="3950950"/>
            <a:ext cx="4284900" cy="1014000"/>
          </a:xfrm>
          <a:prstGeom prst="roundRect">
            <a:avLst>
              <a:gd fmla="val 16667" name="adj"/>
            </a:avLst>
          </a:prstGeom>
          <a:solidFill>
            <a:schemeClr val="lt2"/>
          </a:solidFill>
          <a:ln cap="flat" cmpd="sng" w="76200">
            <a:solidFill>
              <a:srgbClr val="EEFF4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900"/>
              <a:t>Stretch:</a:t>
            </a:r>
            <a:r>
              <a:rPr lang="en-GB" sz="1900"/>
              <a:t> Can you create any of your own questions?</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1"/>
          <p:cNvSpPr txBox="1"/>
          <p:nvPr/>
        </p:nvSpPr>
        <p:spPr>
          <a:xfrm>
            <a:off x="2179100" y="-375"/>
            <a:ext cx="68949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indent="0" lvl="0" marL="0" rtl="0" algn="l">
              <a:spcBef>
                <a:spcPts val="0"/>
              </a:spcBef>
              <a:spcAft>
                <a:spcPts val="0"/>
              </a:spcAft>
              <a:buNone/>
            </a:pPr>
            <a:r>
              <a:rPr lang="en-GB" sz="1700">
                <a:solidFill>
                  <a:schemeClr val="dk1"/>
                </a:solidFill>
              </a:rPr>
              <a:t>What is wind energy? </a:t>
            </a:r>
            <a:endParaRPr sz="1700">
              <a:solidFill>
                <a:schemeClr val="dk1"/>
              </a:solidFill>
            </a:endParaRPr>
          </a:p>
          <a:p>
            <a:pPr indent="0" lvl="0" marL="0" rtl="0" algn="l">
              <a:spcBef>
                <a:spcPts val="0"/>
              </a:spcBef>
              <a:spcAft>
                <a:spcPts val="0"/>
              </a:spcAft>
              <a:buNone/>
            </a:pPr>
            <a:r>
              <a:t/>
            </a:r>
            <a:endParaRPr sz="1700">
              <a:latin typeface="Gill Sans"/>
              <a:ea typeface="Gill Sans"/>
              <a:cs typeface="Gill Sans"/>
              <a:sym typeface="Gill Sans"/>
            </a:endParaRPr>
          </a:p>
          <a:p>
            <a:pPr indent="0" lvl="0" marL="0" rtl="0" algn="l">
              <a:spcBef>
                <a:spcPts val="0"/>
              </a:spcBef>
              <a:spcAft>
                <a:spcPts val="0"/>
              </a:spcAft>
              <a:buNone/>
            </a:pPr>
            <a:r>
              <a:t/>
            </a:r>
            <a:endParaRPr sz="1700">
              <a:latin typeface="Gill Sans"/>
              <a:ea typeface="Gill Sans"/>
              <a:cs typeface="Gill Sans"/>
              <a:sym typeface="Gill Sans"/>
            </a:endParaRPr>
          </a:p>
        </p:txBody>
      </p:sp>
      <p:pic>
        <p:nvPicPr>
          <p:cNvPr id="249" name="Google Shape;249;p41"/>
          <p:cNvPicPr preferRelativeResize="0"/>
          <p:nvPr/>
        </p:nvPicPr>
        <p:blipFill>
          <a:blip r:embed="rId3">
            <a:alphaModFix/>
          </a:blip>
          <a:stretch>
            <a:fillRect/>
          </a:stretch>
        </p:blipFill>
        <p:spPr>
          <a:xfrm>
            <a:off x="40986" y="724161"/>
            <a:ext cx="4563100" cy="693425"/>
          </a:xfrm>
          <a:prstGeom prst="rect">
            <a:avLst/>
          </a:prstGeom>
          <a:noFill/>
          <a:ln>
            <a:noFill/>
          </a:ln>
        </p:spPr>
      </p:pic>
      <p:sp>
        <p:nvSpPr>
          <p:cNvPr id="250" name="Google Shape;250;p41"/>
          <p:cNvSpPr/>
          <p:nvPr/>
        </p:nvSpPr>
        <p:spPr>
          <a:xfrm>
            <a:off x="86525" y="1514275"/>
            <a:ext cx="2183700" cy="13809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800"/>
          </a:p>
          <a:p>
            <a:pPr indent="0" lvl="0" marL="0" rtl="0" algn="l">
              <a:spcBef>
                <a:spcPts val="0"/>
              </a:spcBef>
              <a:spcAft>
                <a:spcPts val="0"/>
              </a:spcAft>
              <a:buNone/>
            </a:pPr>
            <a:r>
              <a:rPr lang="en-GB" sz="1200">
                <a:solidFill>
                  <a:schemeClr val="dk1"/>
                </a:solidFill>
                <a:highlight>
                  <a:srgbClr val="FFFFFF"/>
                </a:highlight>
              </a:rPr>
              <a:t>1. Wind Farms are often built offshore because people think they make the sea look nice. True or false?</a:t>
            </a:r>
            <a:endParaRPr b="1" sz="800">
              <a:solidFill>
                <a:srgbClr val="000000"/>
              </a:solidFill>
            </a:endParaRPr>
          </a:p>
          <a:p>
            <a:pPr indent="0" lvl="0" marL="0" rtl="0" algn="l">
              <a:spcBef>
                <a:spcPts val="0"/>
              </a:spcBef>
              <a:spcAft>
                <a:spcPts val="0"/>
              </a:spcAft>
              <a:buNone/>
            </a:pPr>
            <a:r>
              <a:t/>
            </a:r>
            <a:endParaRPr b="1" sz="900">
              <a:solidFill>
                <a:srgbClr val="000000"/>
              </a:solidFill>
            </a:endParaRPr>
          </a:p>
          <a:p>
            <a:pPr indent="-285750" lvl="0" marL="457200" rtl="0" algn="l">
              <a:spcBef>
                <a:spcPts val="0"/>
              </a:spcBef>
              <a:spcAft>
                <a:spcPts val="0"/>
              </a:spcAft>
              <a:buSzPts val="900"/>
              <a:buChar char="❏"/>
            </a:pPr>
            <a:r>
              <a:rPr lang="en-GB" sz="900"/>
              <a:t>A. True</a:t>
            </a:r>
            <a:endParaRPr sz="900"/>
          </a:p>
          <a:p>
            <a:pPr indent="0" lvl="0" marL="0" rtl="0" algn="l">
              <a:spcBef>
                <a:spcPts val="0"/>
              </a:spcBef>
              <a:spcAft>
                <a:spcPts val="0"/>
              </a:spcAft>
              <a:buNone/>
            </a:pPr>
            <a:r>
              <a:t/>
            </a:r>
            <a:endParaRPr sz="500"/>
          </a:p>
          <a:p>
            <a:pPr indent="-285750" lvl="0" marL="457200" rtl="0" algn="l">
              <a:spcBef>
                <a:spcPts val="0"/>
              </a:spcBef>
              <a:spcAft>
                <a:spcPts val="0"/>
              </a:spcAft>
              <a:buSzPts val="900"/>
              <a:buChar char="❏"/>
            </a:pPr>
            <a:r>
              <a:rPr lang="en-GB" sz="900"/>
              <a:t>B. False</a:t>
            </a:r>
            <a:endParaRPr sz="500"/>
          </a:p>
          <a:p>
            <a:pPr indent="0" lvl="0" marL="457200" rtl="0" algn="l">
              <a:spcBef>
                <a:spcPts val="0"/>
              </a:spcBef>
              <a:spcAft>
                <a:spcPts val="0"/>
              </a:spcAft>
              <a:buNone/>
            </a:pPr>
            <a:r>
              <a:t/>
            </a:r>
            <a:endParaRPr sz="900"/>
          </a:p>
        </p:txBody>
      </p:sp>
      <p:sp>
        <p:nvSpPr>
          <p:cNvPr id="251" name="Google Shape;251;p41"/>
          <p:cNvSpPr/>
          <p:nvPr/>
        </p:nvSpPr>
        <p:spPr>
          <a:xfrm>
            <a:off x="2360525" y="1514275"/>
            <a:ext cx="2159100" cy="13809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1200"/>
              <a:t>2</a:t>
            </a:r>
            <a:r>
              <a:rPr lang="en-GB" sz="1200">
                <a:solidFill>
                  <a:srgbClr val="000000"/>
                </a:solidFill>
              </a:rPr>
              <a:t>. </a:t>
            </a:r>
            <a:r>
              <a:rPr lang="en-GB" sz="1200"/>
              <a:t>Kinetic energy turns the wind turbines at wind farms. True or False?</a:t>
            </a:r>
            <a:endParaRPr sz="1200">
              <a:solidFill>
                <a:srgbClr val="000000"/>
              </a:solidFill>
            </a:endParaRPr>
          </a:p>
          <a:p>
            <a:pPr indent="0" lvl="0" marL="0" rtl="0" algn="l">
              <a:spcBef>
                <a:spcPts val="0"/>
              </a:spcBef>
              <a:spcAft>
                <a:spcPts val="0"/>
              </a:spcAft>
              <a:buClr>
                <a:srgbClr val="000000"/>
              </a:buClr>
              <a:buSzPts val="1100"/>
              <a:buFont typeface="Arial"/>
              <a:buNone/>
            </a:pPr>
            <a:r>
              <a:t/>
            </a:r>
            <a:endParaRPr b="1" sz="9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A. True  </a:t>
            </a:r>
            <a:endParaRPr sz="900">
              <a:solidFill>
                <a:srgbClr val="000000"/>
              </a:solidFill>
            </a:endParaRPr>
          </a:p>
          <a:p>
            <a:pPr indent="0" lvl="0" marL="0" rtl="0" algn="l">
              <a:spcBef>
                <a:spcPts val="0"/>
              </a:spcBef>
              <a:spcAft>
                <a:spcPts val="0"/>
              </a:spcAft>
              <a:buClr>
                <a:srgbClr val="000000"/>
              </a:buClr>
              <a:buSzPts val="1100"/>
              <a:buFont typeface="Arial"/>
              <a:buNone/>
            </a:pPr>
            <a:r>
              <a:t/>
            </a:r>
            <a:endParaRPr sz="5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B. False</a:t>
            </a:r>
            <a:endParaRPr sz="900">
              <a:solidFill>
                <a:srgbClr val="000000"/>
              </a:solidFill>
            </a:endParaRPr>
          </a:p>
          <a:p>
            <a:pPr indent="0" lvl="0" marL="0" rtl="0" algn="l">
              <a:spcBef>
                <a:spcPts val="0"/>
              </a:spcBef>
              <a:spcAft>
                <a:spcPts val="0"/>
              </a:spcAft>
              <a:buNone/>
            </a:pPr>
            <a:r>
              <a:t/>
            </a:r>
            <a:endParaRPr sz="900">
              <a:solidFill>
                <a:srgbClr val="000000"/>
              </a:solidFill>
            </a:endParaRPr>
          </a:p>
        </p:txBody>
      </p:sp>
      <p:sp>
        <p:nvSpPr>
          <p:cNvPr id="252" name="Google Shape;252;p41"/>
          <p:cNvSpPr txBox="1"/>
          <p:nvPr/>
        </p:nvSpPr>
        <p:spPr>
          <a:xfrm>
            <a:off x="822525" y="3101225"/>
            <a:ext cx="3000000" cy="4539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900"/>
              </a:spcAft>
              <a:buNone/>
            </a:pPr>
            <a:r>
              <a:t/>
            </a:r>
            <a:endParaRPr sz="1750">
              <a:solidFill>
                <a:schemeClr val="dk1"/>
              </a:solidFill>
              <a:highlight>
                <a:srgbClr val="FFFFFF"/>
              </a:highlight>
            </a:endParaRPr>
          </a:p>
        </p:txBody>
      </p:sp>
      <p:sp>
        <p:nvSpPr>
          <p:cNvPr id="253" name="Google Shape;253;p41"/>
          <p:cNvSpPr/>
          <p:nvPr/>
        </p:nvSpPr>
        <p:spPr>
          <a:xfrm>
            <a:off x="4633763" y="1514275"/>
            <a:ext cx="2159100" cy="13809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1200"/>
              <a:t>3. Wind turbines only work in very high winds. True or False?</a:t>
            </a:r>
            <a:endParaRPr sz="1200">
              <a:solidFill>
                <a:srgbClr val="000000"/>
              </a:solidFill>
            </a:endParaRPr>
          </a:p>
          <a:p>
            <a:pPr indent="0" lvl="0" marL="0" rtl="0" algn="l">
              <a:spcBef>
                <a:spcPts val="0"/>
              </a:spcBef>
              <a:spcAft>
                <a:spcPts val="0"/>
              </a:spcAft>
              <a:buClr>
                <a:srgbClr val="000000"/>
              </a:buClr>
              <a:buSzPts val="1100"/>
              <a:buFont typeface="Arial"/>
              <a:buNone/>
            </a:pPr>
            <a:r>
              <a:t/>
            </a:r>
            <a:endParaRPr b="1" sz="9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A. True  </a:t>
            </a:r>
            <a:endParaRPr sz="900">
              <a:solidFill>
                <a:srgbClr val="000000"/>
              </a:solidFill>
            </a:endParaRPr>
          </a:p>
          <a:p>
            <a:pPr indent="0" lvl="0" marL="0" rtl="0" algn="l">
              <a:spcBef>
                <a:spcPts val="0"/>
              </a:spcBef>
              <a:spcAft>
                <a:spcPts val="0"/>
              </a:spcAft>
              <a:buClr>
                <a:srgbClr val="000000"/>
              </a:buClr>
              <a:buSzPts val="1100"/>
              <a:buFont typeface="Arial"/>
              <a:buNone/>
            </a:pPr>
            <a:r>
              <a:t/>
            </a:r>
            <a:endParaRPr sz="5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B. False</a:t>
            </a:r>
            <a:endParaRPr sz="900">
              <a:solidFill>
                <a:srgbClr val="000000"/>
              </a:solidFill>
            </a:endParaRPr>
          </a:p>
          <a:p>
            <a:pPr indent="0" lvl="0" marL="0" rtl="0" algn="l">
              <a:spcBef>
                <a:spcPts val="0"/>
              </a:spcBef>
              <a:spcAft>
                <a:spcPts val="0"/>
              </a:spcAft>
              <a:buNone/>
            </a:pPr>
            <a:r>
              <a:t/>
            </a:r>
            <a:endParaRPr sz="900">
              <a:solidFill>
                <a:srgbClr val="000000"/>
              </a:solidFill>
            </a:endParaRPr>
          </a:p>
        </p:txBody>
      </p:sp>
      <p:sp>
        <p:nvSpPr>
          <p:cNvPr id="254" name="Google Shape;254;p41"/>
          <p:cNvSpPr/>
          <p:nvPr/>
        </p:nvSpPr>
        <p:spPr>
          <a:xfrm>
            <a:off x="6907000" y="1480475"/>
            <a:ext cx="2159100" cy="13809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1200"/>
              <a:t>4. Wind energy is created by the movement of waves in the ocean. True or False?</a:t>
            </a:r>
            <a:endParaRPr sz="1200">
              <a:solidFill>
                <a:srgbClr val="000000"/>
              </a:solidFill>
            </a:endParaRPr>
          </a:p>
          <a:p>
            <a:pPr indent="0" lvl="0" marL="0" rtl="0" algn="l">
              <a:spcBef>
                <a:spcPts val="0"/>
              </a:spcBef>
              <a:spcAft>
                <a:spcPts val="0"/>
              </a:spcAft>
              <a:buClr>
                <a:srgbClr val="000000"/>
              </a:buClr>
              <a:buSzPts val="1100"/>
              <a:buFont typeface="Arial"/>
              <a:buNone/>
            </a:pPr>
            <a:r>
              <a:t/>
            </a:r>
            <a:endParaRPr b="1" sz="9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A. True  </a:t>
            </a:r>
            <a:endParaRPr sz="900">
              <a:solidFill>
                <a:srgbClr val="000000"/>
              </a:solidFill>
            </a:endParaRPr>
          </a:p>
          <a:p>
            <a:pPr indent="0" lvl="0" marL="0" rtl="0" algn="l">
              <a:spcBef>
                <a:spcPts val="0"/>
              </a:spcBef>
              <a:spcAft>
                <a:spcPts val="0"/>
              </a:spcAft>
              <a:buClr>
                <a:srgbClr val="000000"/>
              </a:buClr>
              <a:buSzPts val="1100"/>
              <a:buFont typeface="Arial"/>
              <a:buNone/>
            </a:pPr>
            <a:r>
              <a:t/>
            </a:r>
            <a:endParaRPr sz="5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B. False</a:t>
            </a:r>
            <a:endParaRPr sz="900">
              <a:solidFill>
                <a:srgbClr val="000000"/>
              </a:solidFill>
            </a:endParaRPr>
          </a:p>
          <a:p>
            <a:pPr indent="0" lvl="0" marL="0" rtl="0" algn="l">
              <a:spcBef>
                <a:spcPts val="0"/>
              </a:spcBef>
              <a:spcAft>
                <a:spcPts val="0"/>
              </a:spcAft>
              <a:buNone/>
            </a:pPr>
            <a:r>
              <a:t/>
            </a:r>
            <a:endParaRPr sz="900">
              <a:solidFill>
                <a:srgbClr val="000000"/>
              </a:solidFill>
            </a:endParaRPr>
          </a:p>
        </p:txBody>
      </p:sp>
      <p:sp>
        <p:nvSpPr>
          <p:cNvPr id="255" name="Google Shape;255;p41"/>
          <p:cNvSpPr/>
          <p:nvPr/>
        </p:nvSpPr>
        <p:spPr>
          <a:xfrm>
            <a:off x="98825" y="3128225"/>
            <a:ext cx="2159100" cy="13809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1200"/>
              <a:t>5. Wind turbines can harm birds. True or False?</a:t>
            </a:r>
            <a:endParaRPr sz="1200">
              <a:solidFill>
                <a:srgbClr val="000000"/>
              </a:solidFill>
            </a:endParaRPr>
          </a:p>
          <a:p>
            <a:pPr indent="0" lvl="0" marL="0" rtl="0" algn="l">
              <a:spcBef>
                <a:spcPts val="0"/>
              </a:spcBef>
              <a:spcAft>
                <a:spcPts val="0"/>
              </a:spcAft>
              <a:buClr>
                <a:srgbClr val="000000"/>
              </a:buClr>
              <a:buSzPts val="1100"/>
              <a:buFont typeface="Arial"/>
              <a:buNone/>
            </a:pPr>
            <a:r>
              <a:t/>
            </a:r>
            <a:endParaRPr b="1" sz="9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A. True  </a:t>
            </a:r>
            <a:endParaRPr sz="900">
              <a:solidFill>
                <a:srgbClr val="000000"/>
              </a:solidFill>
            </a:endParaRPr>
          </a:p>
          <a:p>
            <a:pPr indent="0" lvl="0" marL="0" rtl="0" algn="l">
              <a:spcBef>
                <a:spcPts val="0"/>
              </a:spcBef>
              <a:spcAft>
                <a:spcPts val="0"/>
              </a:spcAft>
              <a:buClr>
                <a:srgbClr val="000000"/>
              </a:buClr>
              <a:buSzPts val="1100"/>
              <a:buFont typeface="Arial"/>
              <a:buNone/>
            </a:pPr>
            <a:r>
              <a:t/>
            </a:r>
            <a:endParaRPr sz="5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B. False</a:t>
            </a:r>
            <a:endParaRPr sz="900">
              <a:solidFill>
                <a:srgbClr val="000000"/>
              </a:solidFill>
            </a:endParaRPr>
          </a:p>
          <a:p>
            <a:pPr indent="0" lvl="0" marL="0" rtl="0" algn="l">
              <a:spcBef>
                <a:spcPts val="0"/>
              </a:spcBef>
              <a:spcAft>
                <a:spcPts val="0"/>
              </a:spcAft>
              <a:buNone/>
            </a:pPr>
            <a:r>
              <a:t/>
            </a:r>
            <a:endParaRPr sz="900">
              <a:solidFill>
                <a:srgbClr val="000000"/>
              </a:solidFill>
            </a:endParaRPr>
          </a:p>
        </p:txBody>
      </p:sp>
      <p:sp>
        <p:nvSpPr>
          <p:cNvPr id="256" name="Google Shape;256;p41"/>
          <p:cNvSpPr/>
          <p:nvPr/>
        </p:nvSpPr>
        <p:spPr>
          <a:xfrm>
            <a:off x="2360525" y="3163025"/>
            <a:ext cx="2159100" cy="13809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1200"/>
              <a:t>6. We will never run out of wind. True or False?</a:t>
            </a:r>
            <a:endParaRPr sz="1200">
              <a:solidFill>
                <a:srgbClr val="000000"/>
              </a:solidFill>
            </a:endParaRPr>
          </a:p>
          <a:p>
            <a:pPr indent="0" lvl="0" marL="0" rtl="0" algn="l">
              <a:spcBef>
                <a:spcPts val="0"/>
              </a:spcBef>
              <a:spcAft>
                <a:spcPts val="0"/>
              </a:spcAft>
              <a:buClr>
                <a:srgbClr val="000000"/>
              </a:buClr>
              <a:buSzPts val="1100"/>
              <a:buFont typeface="Arial"/>
              <a:buNone/>
            </a:pPr>
            <a:r>
              <a:t/>
            </a:r>
            <a:endParaRPr b="1" sz="9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A. True  </a:t>
            </a:r>
            <a:endParaRPr sz="900">
              <a:solidFill>
                <a:srgbClr val="000000"/>
              </a:solidFill>
            </a:endParaRPr>
          </a:p>
          <a:p>
            <a:pPr indent="0" lvl="0" marL="0" rtl="0" algn="l">
              <a:spcBef>
                <a:spcPts val="0"/>
              </a:spcBef>
              <a:spcAft>
                <a:spcPts val="0"/>
              </a:spcAft>
              <a:buClr>
                <a:srgbClr val="000000"/>
              </a:buClr>
              <a:buSzPts val="1100"/>
              <a:buFont typeface="Arial"/>
              <a:buNone/>
            </a:pPr>
            <a:r>
              <a:t/>
            </a:r>
            <a:endParaRPr sz="5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B. False</a:t>
            </a:r>
            <a:endParaRPr sz="900">
              <a:solidFill>
                <a:srgbClr val="000000"/>
              </a:solidFill>
            </a:endParaRPr>
          </a:p>
          <a:p>
            <a:pPr indent="0" lvl="0" marL="0" rtl="0" algn="l">
              <a:spcBef>
                <a:spcPts val="0"/>
              </a:spcBef>
              <a:spcAft>
                <a:spcPts val="0"/>
              </a:spcAft>
              <a:buNone/>
            </a:pPr>
            <a:r>
              <a:t/>
            </a:r>
            <a:endParaRPr sz="900">
              <a:solidFill>
                <a:srgbClr val="000000"/>
              </a:solidFill>
            </a:endParaRPr>
          </a:p>
        </p:txBody>
      </p:sp>
      <p:sp>
        <p:nvSpPr>
          <p:cNvPr id="257" name="Google Shape;257;p41"/>
          <p:cNvSpPr/>
          <p:nvPr/>
        </p:nvSpPr>
        <p:spPr>
          <a:xfrm>
            <a:off x="4726525" y="3163025"/>
            <a:ext cx="4300200" cy="632400"/>
          </a:xfrm>
          <a:prstGeom prst="roundRect">
            <a:avLst>
              <a:gd fmla="val 16667" name="adj"/>
            </a:avLst>
          </a:prstGeom>
          <a:solidFill>
            <a:srgbClr val="B6D7A8"/>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700"/>
              <a:t>Complete the multiple choice questions. </a:t>
            </a:r>
            <a:endParaRPr sz="1700"/>
          </a:p>
        </p:txBody>
      </p:sp>
      <p:sp>
        <p:nvSpPr>
          <p:cNvPr id="258" name="Google Shape;258;p41"/>
          <p:cNvSpPr/>
          <p:nvPr/>
        </p:nvSpPr>
        <p:spPr>
          <a:xfrm>
            <a:off x="4741825" y="3950950"/>
            <a:ext cx="4284900" cy="1014000"/>
          </a:xfrm>
          <a:prstGeom prst="roundRect">
            <a:avLst>
              <a:gd fmla="val 16667" name="adj"/>
            </a:avLst>
          </a:prstGeom>
          <a:solidFill>
            <a:schemeClr val="lt2"/>
          </a:solidFill>
          <a:ln cap="flat" cmpd="sng" w="76200">
            <a:solidFill>
              <a:srgbClr val="EEFF4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900"/>
              <a:t>Stretch:</a:t>
            </a:r>
            <a:r>
              <a:rPr lang="en-GB" sz="1900"/>
              <a:t> Can you create any of your own questions?</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2"/>
          <p:cNvSpPr txBox="1"/>
          <p:nvPr/>
        </p:nvSpPr>
        <p:spPr>
          <a:xfrm>
            <a:off x="2179100" y="-375"/>
            <a:ext cx="68949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indent="0" lvl="0" marL="0" rtl="0" algn="l">
              <a:spcBef>
                <a:spcPts val="0"/>
              </a:spcBef>
              <a:spcAft>
                <a:spcPts val="0"/>
              </a:spcAft>
              <a:buNone/>
            </a:pPr>
            <a:r>
              <a:rPr lang="en-GB" sz="1700">
                <a:solidFill>
                  <a:schemeClr val="dk1"/>
                </a:solidFill>
              </a:rPr>
              <a:t>What is wind energy? </a:t>
            </a:r>
            <a:endParaRPr sz="1700">
              <a:solidFill>
                <a:schemeClr val="dk1"/>
              </a:solidFill>
            </a:endParaRPr>
          </a:p>
          <a:p>
            <a:pPr indent="0" lvl="0" marL="0" rtl="0" algn="l">
              <a:spcBef>
                <a:spcPts val="0"/>
              </a:spcBef>
              <a:spcAft>
                <a:spcPts val="0"/>
              </a:spcAft>
              <a:buNone/>
            </a:pPr>
            <a:r>
              <a:t/>
            </a:r>
            <a:endParaRPr sz="1700">
              <a:latin typeface="Gill Sans"/>
              <a:ea typeface="Gill Sans"/>
              <a:cs typeface="Gill Sans"/>
              <a:sym typeface="Gill Sans"/>
            </a:endParaRPr>
          </a:p>
          <a:p>
            <a:pPr indent="0" lvl="0" marL="0" rtl="0" algn="l">
              <a:spcBef>
                <a:spcPts val="0"/>
              </a:spcBef>
              <a:spcAft>
                <a:spcPts val="0"/>
              </a:spcAft>
              <a:buNone/>
            </a:pPr>
            <a:r>
              <a:t/>
            </a:r>
            <a:endParaRPr sz="1700">
              <a:latin typeface="Gill Sans"/>
              <a:ea typeface="Gill Sans"/>
              <a:cs typeface="Gill Sans"/>
              <a:sym typeface="Gill Sans"/>
            </a:endParaRPr>
          </a:p>
        </p:txBody>
      </p:sp>
      <p:pic>
        <p:nvPicPr>
          <p:cNvPr id="264" name="Google Shape;264;p42"/>
          <p:cNvPicPr preferRelativeResize="0"/>
          <p:nvPr/>
        </p:nvPicPr>
        <p:blipFill>
          <a:blip r:embed="rId3">
            <a:alphaModFix/>
          </a:blip>
          <a:stretch>
            <a:fillRect/>
          </a:stretch>
        </p:blipFill>
        <p:spPr>
          <a:xfrm>
            <a:off x="40986" y="724161"/>
            <a:ext cx="4563100" cy="693425"/>
          </a:xfrm>
          <a:prstGeom prst="rect">
            <a:avLst/>
          </a:prstGeom>
          <a:noFill/>
          <a:ln>
            <a:noFill/>
          </a:ln>
        </p:spPr>
      </p:pic>
      <p:sp>
        <p:nvSpPr>
          <p:cNvPr id="265" name="Google Shape;265;p42"/>
          <p:cNvSpPr/>
          <p:nvPr/>
        </p:nvSpPr>
        <p:spPr>
          <a:xfrm>
            <a:off x="86525" y="1514275"/>
            <a:ext cx="2183700" cy="13809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800"/>
          </a:p>
          <a:p>
            <a:pPr indent="0" lvl="0" marL="0" rtl="0" algn="l">
              <a:spcBef>
                <a:spcPts val="0"/>
              </a:spcBef>
              <a:spcAft>
                <a:spcPts val="0"/>
              </a:spcAft>
              <a:buNone/>
            </a:pPr>
            <a:r>
              <a:rPr lang="en-GB" sz="1200">
                <a:solidFill>
                  <a:schemeClr val="dk1"/>
                </a:solidFill>
                <a:highlight>
                  <a:srgbClr val="FFFFFF"/>
                </a:highlight>
              </a:rPr>
              <a:t>1. Wind Farms are often built offshore because people think they make the sea look nice. True or false?</a:t>
            </a:r>
            <a:endParaRPr b="1" sz="800">
              <a:solidFill>
                <a:srgbClr val="000000"/>
              </a:solidFill>
            </a:endParaRPr>
          </a:p>
          <a:p>
            <a:pPr indent="0" lvl="0" marL="0" rtl="0" algn="l">
              <a:spcBef>
                <a:spcPts val="0"/>
              </a:spcBef>
              <a:spcAft>
                <a:spcPts val="0"/>
              </a:spcAft>
              <a:buNone/>
            </a:pPr>
            <a:r>
              <a:t/>
            </a:r>
            <a:endParaRPr b="1" sz="900">
              <a:solidFill>
                <a:srgbClr val="000000"/>
              </a:solidFill>
            </a:endParaRPr>
          </a:p>
          <a:p>
            <a:pPr indent="-285750" lvl="0" marL="457200" rtl="0" algn="l">
              <a:spcBef>
                <a:spcPts val="0"/>
              </a:spcBef>
              <a:spcAft>
                <a:spcPts val="0"/>
              </a:spcAft>
              <a:buSzPts val="900"/>
              <a:buChar char="❏"/>
            </a:pPr>
            <a:r>
              <a:rPr lang="en-GB" sz="900"/>
              <a:t>A. True</a:t>
            </a:r>
            <a:endParaRPr sz="900"/>
          </a:p>
          <a:p>
            <a:pPr indent="0" lvl="0" marL="0" rtl="0" algn="l">
              <a:spcBef>
                <a:spcPts val="0"/>
              </a:spcBef>
              <a:spcAft>
                <a:spcPts val="0"/>
              </a:spcAft>
              <a:buNone/>
            </a:pPr>
            <a:r>
              <a:t/>
            </a:r>
            <a:endParaRPr sz="500"/>
          </a:p>
          <a:p>
            <a:pPr indent="-285750" lvl="0" marL="457200" rtl="0" algn="l">
              <a:spcBef>
                <a:spcPts val="0"/>
              </a:spcBef>
              <a:spcAft>
                <a:spcPts val="0"/>
              </a:spcAft>
              <a:buSzPts val="900"/>
              <a:buChar char="❏"/>
            </a:pPr>
            <a:r>
              <a:rPr lang="en-GB" sz="900"/>
              <a:t>B. False</a:t>
            </a:r>
            <a:endParaRPr sz="500"/>
          </a:p>
          <a:p>
            <a:pPr indent="0" lvl="0" marL="457200" rtl="0" algn="l">
              <a:spcBef>
                <a:spcPts val="0"/>
              </a:spcBef>
              <a:spcAft>
                <a:spcPts val="0"/>
              </a:spcAft>
              <a:buNone/>
            </a:pPr>
            <a:r>
              <a:t/>
            </a:r>
            <a:endParaRPr sz="900"/>
          </a:p>
        </p:txBody>
      </p:sp>
      <p:sp>
        <p:nvSpPr>
          <p:cNvPr id="266" name="Google Shape;266;p42"/>
          <p:cNvSpPr/>
          <p:nvPr/>
        </p:nvSpPr>
        <p:spPr>
          <a:xfrm>
            <a:off x="2360525" y="1514275"/>
            <a:ext cx="2159100" cy="13809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1200"/>
              <a:t>2</a:t>
            </a:r>
            <a:r>
              <a:rPr lang="en-GB" sz="1200">
                <a:solidFill>
                  <a:srgbClr val="000000"/>
                </a:solidFill>
              </a:rPr>
              <a:t>. </a:t>
            </a:r>
            <a:r>
              <a:rPr lang="en-GB" sz="1200"/>
              <a:t>Kinetic energy turns the wind turbines at wind farms. True or False?</a:t>
            </a:r>
            <a:endParaRPr sz="1200">
              <a:solidFill>
                <a:srgbClr val="000000"/>
              </a:solidFill>
            </a:endParaRPr>
          </a:p>
          <a:p>
            <a:pPr indent="0" lvl="0" marL="0" rtl="0" algn="l">
              <a:spcBef>
                <a:spcPts val="0"/>
              </a:spcBef>
              <a:spcAft>
                <a:spcPts val="0"/>
              </a:spcAft>
              <a:buClr>
                <a:srgbClr val="000000"/>
              </a:buClr>
              <a:buSzPts val="1100"/>
              <a:buFont typeface="Arial"/>
              <a:buNone/>
            </a:pPr>
            <a:r>
              <a:t/>
            </a:r>
            <a:endParaRPr b="1" sz="9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A. True  </a:t>
            </a:r>
            <a:endParaRPr sz="900">
              <a:solidFill>
                <a:srgbClr val="000000"/>
              </a:solidFill>
            </a:endParaRPr>
          </a:p>
          <a:p>
            <a:pPr indent="0" lvl="0" marL="0" rtl="0" algn="l">
              <a:spcBef>
                <a:spcPts val="0"/>
              </a:spcBef>
              <a:spcAft>
                <a:spcPts val="0"/>
              </a:spcAft>
              <a:buClr>
                <a:srgbClr val="000000"/>
              </a:buClr>
              <a:buSzPts val="1100"/>
              <a:buFont typeface="Arial"/>
              <a:buNone/>
            </a:pPr>
            <a:r>
              <a:t/>
            </a:r>
            <a:endParaRPr sz="5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B. False</a:t>
            </a:r>
            <a:endParaRPr sz="900">
              <a:solidFill>
                <a:srgbClr val="000000"/>
              </a:solidFill>
            </a:endParaRPr>
          </a:p>
          <a:p>
            <a:pPr indent="0" lvl="0" marL="0" rtl="0" algn="l">
              <a:spcBef>
                <a:spcPts val="0"/>
              </a:spcBef>
              <a:spcAft>
                <a:spcPts val="0"/>
              </a:spcAft>
              <a:buNone/>
            </a:pPr>
            <a:r>
              <a:t/>
            </a:r>
            <a:endParaRPr sz="900">
              <a:solidFill>
                <a:srgbClr val="000000"/>
              </a:solidFill>
            </a:endParaRPr>
          </a:p>
        </p:txBody>
      </p:sp>
      <p:sp>
        <p:nvSpPr>
          <p:cNvPr id="267" name="Google Shape;267;p42"/>
          <p:cNvSpPr txBox="1"/>
          <p:nvPr/>
        </p:nvSpPr>
        <p:spPr>
          <a:xfrm>
            <a:off x="822525" y="3101225"/>
            <a:ext cx="3000000" cy="4539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900"/>
              </a:spcAft>
              <a:buNone/>
            </a:pPr>
            <a:r>
              <a:t/>
            </a:r>
            <a:endParaRPr sz="1750">
              <a:solidFill>
                <a:schemeClr val="dk1"/>
              </a:solidFill>
              <a:highlight>
                <a:srgbClr val="FFFFFF"/>
              </a:highlight>
            </a:endParaRPr>
          </a:p>
        </p:txBody>
      </p:sp>
      <p:sp>
        <p:nvSpPr>
          <p:cNvPr id="268" name="Google Shape;268;p42"/>
          <p:cNvSpPr/>
          <p:nvPr/>
        </p:nvSpPr>
        <p:spPr>
          <a:xfrm>
            <a:off x="4633763" y="1514275"/>
            <a:ext cx="2159100" cy="13809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1200"/>
              <a:t>3. Wind turbines only work in very high winds. True or False?</a:t>
            </a:r>
            <a:endParaRPr sz="1200">
              <a:solidFill>
                <a:srgbClr val="000000"/>
              </a:solidFill>
            </a:endParaRPr>
          </a:p>
          <a:p>
            <a:pPr indent="0" lvl="0" marL="0" rtl="0" algn="l">
              <a:spcBef>
                <a:spcPts val="0"/>
              </a:spcBef>
              <a:spcAft>
                <a:spcPts val="0"/>
              </a:spcAft>
              <a:buClr>
                <a:srgbClr val="000000"/>
              </a:buClr>
              <a:buSzPts val="1100"/>
              <a:buFont typeface="Arial"/>
              <a:buNone/>
            </a:pPr>
            <a:r>
              <a:t/>
            </a:r>
            <a:endParaRPr b="1" sz="9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A. True  </a:t>
            </a:r>
            <a:endParaRPr sz="900">
              <a:solidFill>
                <a:srgbClr val="000000"/>
              </a:solidFill>
            </a:endParaRPr>
          </a:p>
          <a:p>
            <a:pPr indent="0" lvl="0" marL="0" rtl="0" algn="l">
              <a:spcBef>
                <a:spcPts val="0"/>
              </a:spcBef>
              <a:spcAft>
                <a:spcPts val="0"/>
              </a:spcAft>
              <a:buClr>
                <a:srgbClr val="000000"/>
              </a:buClr>
              <a:buSzPts val="1100"/>
              <a:buFont typeface="Arial"/>
              <a:buNone/>
            </a:pPr>
            <a:r>
              <a:t/>
            </a:r>
            <a:endParaRPr sz="5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B. False</a:t>
            </a:r>
            <a:endParaRPr sz="900">
              <a:solidFill>
                <a:srgbClr val="000000"/>
              </a:solidFill>
            </a:endParaRPr>
          </a:p>
          <a:p>
            <a:pPr indent="0" lvl="0" marL="0" rtl="0" algn="l">
              <a:spcBef>
                <a:spcPts val="0"/>
              </a:spcBef>
              <a:spcAft>
                <a:spcPts val="0"/>
              </a:spcAft>
              <a:buNone/>
            </a:pPr>
            <a:r>
              <a:t/>
            </a:r>
            <a:endParaRPr sz="900">
              <a:solidFill>
                <a:srgbClr val="000000"/>
              </a:solidFill>
            </a:endParaRPr>
          </a:p>
        </p:txBody>
      </p:sp>
      <p:sp>
        <p:nvSpPr>
          <p:cNvPr id="269" name="Google Shape;269;p42"/>
          <p:cNvSpPr/>
          <p:nvPr/>
        </p:nvSpPr>
        <p:spPr>
          <a:xfrm>
            <a:off x="6907000" y="1480475"/>
            <a:ext cx="2159100" cy="13809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1200"/>
              <a:t>4. Wind energy is created by the movement of waves in the ocean. True or False?</a:t>
            </a:r>
            <a:endParaRPr sz="1200">
              <a:solidFill>
                <a:srgbClr val="000000"/>
              </a:solidFill>
            </a:endParaRPr>
          </a:p>
          <a:p>
            <a:pPr indent="0" lvl="0" marL="0" rtl="0" algn="l">
              <a:spcBef>
                <a:spcPts val="0"/>
              </a:spcBef>
              <a:spcAft>
                <a:spcPts val="0"/>
              </a:spcAft>
              <a:buClr>
                <a:srgbClr val="000000"/>
              </a:buClr>
              <a:buSzPts val="1100"/>
              <a:buFont typeface="Arial"/>
              <a:buNone/>
            </a:pPr>
            <a:r>
              <a:t/>
            </a:r>
            <a:endParaRPr b="1" sz="9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A. True  </a:t>
            </a:r>
            <a:endParaRPr sz="900">
              <a:solidFill>
                <a:srgbClr val="000000"/>
              </a:solidFill>
            </a:endParaRPr>
          </a:p>
          <a:p>
            <a:pPr indent="0" lvl="0" marL="0" rtl="0" algn="l">
              <a:spcBef>
                <a:spcPts val="0"/>
              </a:spcBef>
              <a:spcAft>
                <a:spcPts val="0"/>
              </a:spcAft>
              <a:buClr>
                <a:srgbClr val="000000"/>
              </a:buClr>
              <a:buSzPts val="1100"/>
              <a:buFont typeface="Arial"/>
              <a:buNone/>
            </a:pPr>
            <a:r>
              <a:t/>
            </a:r>
            <a:endParaRPr sz="5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B. False</a:t>
            </a:r>
            <a:endParaRPr sz="900">
              <a:solidFill>
                <a:srgbClr val="000000"/>
              </a:solidFill>
            </a:endParaRPr>
          </a:p>
          <a:p>
            <a:pPr indent="0" lvl="0" marL="0" rtl="0" algn="l">
              <a:spcBef>
                <a:spcPts val="0"/>
              </a:spcBef>
              <a:spcAft>
                <a:spcPts val="0"/>
              </a:spcAft>
              <a:buNone/>
            </a:pPr>
            <a:r>
              <a:t/>
            </a:r>
            <a:endParaRPr sz="900">
              <a:solidFill>
                <a:srgbClr val="000000"/>
              </a:solidFill>
            </a:endParaRPr>
          </a:p>
        </p:txBody>
      </p:sp>
      <p:sp>
        <p:nvSpPr>
          <p:cNvPr id="270" name="Google Shape;270;p42"/>
          <p:cNvSpPr/>
          <p:nvPr/>
        </p:nvSpPr>
        <p:spPr>
          <a:xfrm>
            <a:off x="98825" y="3128225"/>
            <a:ext cx="2159100" cy="13809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1200"/>
              <a:t>5. Wind turbines can harm birds. True or False?</a:t>
            </a:r>
            <a:endParaRPr sz="1200">
              <a:solidFill>
                <a:srgbClr val="000000"/>
              </a:solidFill>
            </a:endParaRPr>
          </a:p>
          <a:p>
            <a:pPr indent="0" lvl="0" marL="0" rtl="0" algn="l">
              <a:spcBef>
                <a:spcPts val="0"/>
              </a:spcBef>
              <a:spcAft>
                <a:spcPts val="0"/>
              </a:spcAft>
              <a:buClr>
                <a:srgbClr val="000000"/>
              </a:buClr>
              <a:buSzPts val="1100"/>
              <a:buFont typeface="Arial"/>
              <a:buNone/>
            </a:pPr>
            <a:r>
              <a:t/>
            </a:r>
            <a:endParaRPr b="1" sz="9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A. True  </a:t>
            </a:r>
            <a:endParaRPr sz="900">
              <a:solidFill>
                <a:srgbClr val="000000"/>
              </a:solidFill>
            </a:endParaRPr>
          </a:p>
          <a:p>
            <a:pPr indent="0" lvl="0" marL="0" rtl="0" algn="l">
              <a:spcBef>
                <a:spcPts val="0"/>
              </a:spcBef>
              <a:spcAft>
                <a:spcPts val="0"/>
              </a:spcAft>
              <a:buClr>
                <a:srgbClr val="000000"/>
              </a:buClr>
              <a:buSzPts val="1100"/>
              <a:buFont typeface="Arial"/>
              <a:buNone/>
            </a:pPr>
            <a:r>
              <a:t/>
            </a:r>
            <a:endParaRPr sz="5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B. False</a:t>
            </a:r>
            <a:endParaRPr sz="900">
              <a:solidFill>
                <a:srgbClr val="000000"/>
              </a:solidFill>
            </a:endParaRPr>
          </a:p>
          <a:p>
            <a:pPr indent="0" lvl="0" marL="0" rtl="0" algn="l">
              <a:spcBef>
                <a:spcPts val="0"/>
              </a:spcBef>
              <a:spcAft>
                <a:spcPts val="0"/>
              </a:spcAft>
              <a:buNone/>
            </a:pPr>
            <a:r>
              <a:t/>
            </a:r>
            <a:endParaRPr sz="900">
              <a:solidFill>
                <a:srgbClr val="000000"/>
              </a:solidFill>
            </a:endParaRPr>
          </a:p>
        </p:txBody>
      </p:sp>
      <p:sp>
        <p:nvSpPr>
          <p:cNvPr id="271" name="Google Shape;271;p42"/>
          <p:cNvSpPr/>
          <p:nvPr/>
        </p:nvSpPr>
        <p:spPr>
          <a:xfrm>
            <a:off x="2360525" y="3163025"/>
            <a:ext cx="2159100" cy="13809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1200"/>
              <a:t>6. We will never run out of wind. True or False?</a:t>
            </a:r>
            <a:endParaRPr sz="1200">
              <a:solidFill>
                <a:srgbClr val="000000"/>
              </a:solidFill>
            </a:endParaRPr>
          </a:p>
          <a:p>
            <a:pPr indent="0" lvl="0" marL="0" rtl="0" algn="l">
              <a:spcBef>
                <a:spcPts val="0"/>
              </a:spcBef>
              <a:spcAft>
                <a:spcPts val="0"/>
              </a:spcAft>
              <a:buClr>
                <a:srgbClr val="000000"/>
              </a:buClr>
              <a:buSzPts val="1100"/>
              <a:buFont typeface="Arial"/>
              <a:buNone/>
            </a:pPr>
            <a:r>
              <a:t/>
            </a:r>
            <a:endParaRPr b="1" sz="9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A. True  </a:t>
            </a:r>
            <a:endParaRPr sz="900">
              <a:solidFill>
                <a:srgbClr val="000000"/>
              </a:solidFill>
            </a:endParaRPr>
          </a:p>
          <a:p>
            <a:pPr indent="0" lvl="0" marL="0" rtl="0" algn="l">
              <a:spcBef>
                <a:spcPts val="0"/>
              </a:spcBef>
              <a:spcAft>
                <a:spcPts val="0"/>
              </a:spcAft>
              <a:buClr>
                <a:srgbClr val="000000"/>
              </a:buClr>
              <a:buSzPts val="1100"/>
              <a:buFont typeface="Arial"/>
              <a:buNone/>
            </a:pPr>
            <a:r>
              <a:t/>
            </a:r>
            <a:endParaRPr sz="500">
              <a:solidFill>
                <a:srgbClr val="000000"/>
              </a:solidFill>
            </a:endParaRPr>
          </a:p>
          <a:p>
            <a:pPr indent="-285750" lvl="0" marL="457200" rtl="0" algn="l">
              <a:spcBef>
                <a:spcPts val="0"/>
              </a:spcBef>
              <a:spcAft>
                <a:spcPts val="0"/>
              </a:spcAft>
              <a:buClr>
                <a:srgbClr val="000000"/>
              </a:buClr>
              <a:buSzPts val="900"/>
              <a:buChar char="❏"/>
            </a:pPr>
            <a:r>
              <a:rPr lang="en-GB" sz="900">
                <a:solidFill>
                  <a:srgbClr val="000000"/>
                </a:solidFill>
              </a:rPr>
              <a:t>B. False</a:t>
            </a:r>
            <a:endParaRPr sz="900">
              <a:solidFill>
                <a:srgbClr val="000000"/>
              </a:solidFill>
            </a:endParaRPr>
          </a:p>
          <a:p>
            <a:pPr indent="0" lvl="0" marL="0" rtl="0" algn="l">
              <a:spcBef>
                <a:spcPts val="0"/>
              </a:spcBef>
              <a:spcAft>
                <a:spcPts val="0"/>
              </a:spcAft>
              <a:buNone/>
            </a:pPr>
            <a:r>
              <a:t/>
            </a:r>
            <a:endParaRPr sz="900">
              <a:solidFill>
                <a:srgbClr val="000000"/>
              </a:solidFill>
            </a:endParaRPr>
          </a:p>
        </p:txBody>
      </p:sp>
      <p:sp>
        <p:nvSpPr>
          <p:cNvPr id="272" name="Google Shape;272;p42"/>
          <p:cNvSpPr/>
          <p:nvPr/>
        </p:nvSpPr>
        <p:spPr>
          <a:xfrm>
            <a:off x="4726525" y="3163025"/>
            <a:ext cx="4300200" cy="632400"/>
          </a:xfrm>
          <a:prstGeom prst="roundRect">
            <a:avLst>
              <a:gd fmla="val 16667" name="adj"/>
            </a:avLst>
          </a:prstGeom>
          <a:solidFill>
            <a:srgbClr val="B6D7A8"/>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700"/>
              <a:t>Complete the multiple choice questions. </a:t>
            </a:r>
            <a:endParaRPr sz="1700"/>
          </a:p>
        </p:txBody>
      </p:sp>
      <p:sp>
        <p:nvSpPr>
          <p:cNvPr id="273" name="Google Shape;273;p42"/>
          <p:cNvSpPr/>
          <p:nvPr/>
        </p:nvSpPr>
        <p:spPr>
          <a:xfrm>
            <a:off x="4741825" y="3950950"/>
            <a:ext cx="4284900" cy="1014000"/>
          </a:xfrm>
          <a:prstGeom prst="roundRect">
            <a:avLst>
              <a:gd fmla="val 16667" name="adj"/>
            </a:avLst>
          </a:prstGeom>
          <a:solidFill>
            <a:schemeClr val="lt2"/>
          </a:solidFill>
          <a:ln cap="flat" cmpd="sng" w="76200">
            <a:solidFill>
              <a:srgbClr val="EEFF4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900"/>
              <a:t>Stretch:</a:t>
            </a:r>
            <a:r>
              <a:rPr lang="en-GB" sz="1900"/>
              <a:t> Can you create any of your own questions?</a:t>
            </a:r>
            <a:endParaRPr sz="19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