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6"/>
  </p:notesMasterIdLst>
  <p:handoutMasterIdLst>
    <p:handoutMasterId r:id="rId37"/>
  </p:handoutMasterIdLst>
  <p:sldIdLst>
    <p:sldId id="285" r:id="rId4"/>
    <p:sldId id="277" r:id="rId5"/>
    <p:sldId id="271" r:id="rId6"/>
    <p:sldId id="257" r:id="rId7"/>
    <p:sldId id="258" r:id="rId8"/>
    <p:sldId id="259" r:id="rId9"/>
    <p:sldId id="288" r:id="rId10"/>
    <p:sldId id="260" r:id="rId11"/>
    <p:sldId id="261" r:id="rId12"/>
    <p:sldId id="262" r:id="rId13"/>
    <p:sldId id="263" r:id="rId14"/>
    <p:sldId id="264" r:id="rId15"/>
    <p:sldId id="265" r:id="rId16"/>
    <p:sldId id="266" r:id="rId17"/>
    <p:sldId id="267" r:id="rId18"/>
    <p:sldId id="268" r:id="rId19"/>
    <p:sldId id="269" r:id="rId20"/>
    <p:sldId id="276" r:id="rId21"/>
    <p:sldId id="272" r:id="rId22"/>
    <p:sldId id="273" r:id="rId23"/>
    <p:sldId id="274" r:id="rId24"/>
    <p:sldId id="279" r:id="rId25"/>
    <p:sldId id="278" r:id="rId26"/>
    <p:sldId id="284" r:id="rId27"/>
    <p:sldId id="281" r:id="rId28"/>
    <p:sldId id="282" r:id="rId29"/>
    <p:sldId id="283" r:id="rId30"/>
    <p:sldId id="290" r:id="rId31"/>
    <p:sldId id="287" r:id="rId32"/>
    <p:sldId id="291" r:id="rId33"/>
    <p:sldId id="286" r:id="rId34"/>
    <p:sldId id="289" r:id="rId35"/>
  </p:sldIdLst>
  <p:sldSz cx="9144000" cy="6858000" type="screen4x3"/>
  <p:notesSz cx="6789738"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B836F-DA45-459A-A6AB-C86D144B15D6}" v="115" dt="2022-11-01T15:39:07.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68" autoAdjust="0"/>
    <p:restoredTop sz="77489" autoAdjust="0"/>
  </p:normalViewPr>
  <p:slideViewPr>
    <p:cSldViewPr>
      <p:cViewPr varScale="1">
        <p:scale>
          <a:sx n="62" d="100"/>
          <a:sy n="62" d="100"/>
        </p:scale>
        <p:origin x="932"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GILL, CHLOE (PGR)" userId="996472d0-1969-4e6e-baa7-9ef357c49b86" providerId="ADAL" clId="{D9CB836F-DA45-459A-A6AB-C86D144B15D6}"/>
    <pc:docChg chg="undo custSel modSld">
      <pc:chgData name="CARGILL, CHLOE (PGR)" userId="996472d0-1969-4e6e-baa7-9ef357c49b86" providerId="ADAL" clId="{D9CB836F-DA45-459A-A6AB-C86D144B15D6}" dt="2022-11-01T15:39:17.496" v="575" actId="14100"/>
      <pc:docMkLst>
        <pc:docMk/>
      </pc:docMkLst>
      <pc:sldChg chg="addSp delSp modSp mod">
        <pc:chgData name="CARGILL, CHLOE (PGR)" userId="996472d0-1969-4e6e-baa7-9ef357c49b86" providerId="ADAL" clId="{D9CB836F-DA45-459A-A6AB-C86D144B15D6}" dt="2022-10-29T10:58:43.336" v="138" actId="478"/>
        <pc:sldMkLst>
          <pc:docMk/>
          <pc:sldMk cId="347631114" sldId="260"/>
        </pc:sldMkLst>
        <pc:spChg chg="add mod">
          <ac:chgData name="CARGILL, CHLOE (PGR)" userId="996472d0-1969-4e6e-baa7-9ef357c49b86" providerId="ADAL" clId="{D9CB836F-DA45-459A-A6AB-C86D144B15D6}" dt="2022-10-29T10:55:33.948" v="125" actId="1076"/>
          <ac:spMkLst>
            <pc:docMk/>
            <pc:sldMk cId="347631114" sldId="260"/>
            <ac:spMk id="9" creationId="{6D15B230-3845-F978-EBEB-C864AEB1D4D9}"/>
          </ac:spMkLst>
        </pc:spChg>
        <pc:spChg chg="add del mod">
          <ac:chgData name="CARGILL, CHLOE (PGR)" userId="996472d0-1969-4e6e-baa7-9ef357c49b86" providerId="ADAL" clId="{D9CB836F-DA45-459A-A6AB-C86D144B15D6}" dt="2022-10-29T10:58:43.336" v="138" actId="478"/>
          <ac:spMkLst>
            <pc:docMk/>
            <pc:sldMk cId="347631114" sldId="260"/>
            <ac:spMk id="10" creationId="{7DDAECDB-B5CB-14BE-62DC-1737DF3C464E}"/>
          </ac:spMkLst>
        </pc:spChg>
        <pc:picChg chg="add mod">
          <ac:chgData name="CARGILL, CHLOE (PGR)" userId="996472d0-1969-4e6e-baa7-9ef357c49b86" providerId="ADAL" clId="{D9CB836F-DA45-459A-A6AB-C86D144B15D6}" dt="2022-10-29T10:53:27.540" v="80" actId="1076"/>
          <ac:picMkLst>
            <pc:docMk/>
            <pc:sldMk cId="347631114" sldId="260"/>
            <ac:picMk id="3" creationId="{8068B827-BF8C-06E0-8347-FA64B0A97CF9}"/>
          </ac:picMkLst>
        </pc:picChg>
        <pc:picChg chg="add del mod">
          <ac:chgData name="CARGILL, CHLOE (PGR)" userId="996472d0-1969-4e6e-baa7-9ef357c49b86" providerId="ADAL" clId="{D9CB836F-DA45-459A-A6AB-C86D144B15D6}" dt="2022-10-29T10:58:40.859" v="137" actId="478"/>
          <ac:picMkLst>
            <pc:docMk/>
            <pc:sldMk cId="347631114" sldId="260"/>
            <ac:picMk id="6" creationId="{6739EFD0-6272-98BB-BA85-EF8ECA009D59}"/>
          </ac:picMkLst>
        </pc:picChg>
        <pc:picChg chg="add mod">
          <ac:chgData name="CARGILL, CHLOE (PGR)" userId="996472d0-1969-4e6e-baa7-9ef357c49b86" providerId="ADAL" clId="{D9CB836F-DA45-459A-A6AB-C86D144B15D6}" dt="2022-10-29T10:54:59.262" v="93" actId="27614"/>
          <ac:picMkLst>
            <pc:docMk/>
            <pc:sldMk cId="347631114" sldId="260"/>
            <ac:picMk id="8" creationId="{3166F451-0A47-4E70-4E1D-540BED72EAD7}"/>
          </ac:picMkLst>
        </pc:picChg>
        <pc:picChg chg="mod">
          <ac:chgData name="CARGILL, CHLOE (PGR)" userId="996472d0-1969-4e6e-baa7-9ef357c49b86" providerId="ADAL" clId="{D9CB836F-DA45-459A-A6AB-C86D144B15D6}" dt="2022-10-29T10:53:40.294" v="84" actId="732"/>
          <ac:picMkLst>
            <pc:docMk/>
            <pc:sldMk cId="347631114" sldId="260"/>
            <ac:picMk id="2050" creationId="{00000000-0000-0000-0000-000000000000}"/>
          </ac:picMkLst>
        </pc:picChg>
      </pc:sldChg>
      <pc:sldChg chg="addSp modSp mod">
        <pc:chgData name="CARGILL, CHLOE (PGR)" userId="996472d0-1969-4e6e-baa7-9ef357c49b86" providerId="ADAL" clId="{D9CB836F-DA45-459A-A6AB-C86D144B15D6}" dt="2022-10-29T10:59:39.868" v="152" actId="1076"/>
        <pc:sldMkLst>
          <pc:docMk/>
          <pc:sldMk cId="1147421665" sldId="261"/>
        </pc:sldMkLst>
        <pc:spChg chg="add mod">
          <ac:chgData name="CARGILL, CHLOE (PGR)" userId="996472d0-1969-4e6e-baa7-9ef357c49b86" providerId="ADAL" clId="{D9CB836F-DA45-459A-A6AB-C86D144B15D6}" dt="2022-10-29T10:59:39.868" v="152" actId="1076"/>
          <ac:spMkLst>
            <pc:docMk/>
            <pc:sldMk cId="1147421665" sldId="261"/>
            <ac:spMk id="6" creationId="{39A508BD-BE35-50E1-B242-0ECC82B9CA0D}"/>
          </ac:spMkLst>
        </pc:spChg>
        <pc:picChg chg="add mod">
          <ac:chgData name="CARGILL, CHLOE (PGR)" userId="996472d0-1969-4e6e-baa7-9ef357c49b86" providerId="ADAL" clId="{D9CB836F-DA45-459A-A6AB-C86D144B15D6}" dt="2022-10-29T10:58:57.397" v="140" actId="732"/>
          <ac:picMkLst>
            <pc:docMk/>
            <pc:sldMk cId="1147421665" sldId="261"/>
            <ac:picMk id="2" creationId="{BCF056B6-40BD-DBBB-82C3-5E8A31B945EC}"/>
          </ac:picMkLst>
        </pc:picChg>
        <pc:picChg chg="add mod">
          <ac:chgData name="CARGILL, CHLOE (PGR)" userId="996472d0-1969-4e6e-baa7-9ef357c49b86" providerId="ADAL" clId="{D9CB836F-DA45-459A-A6AB-C86D144B15D6}" dt="2022-10-29T10:59:30.740" v="150" actId="1076"/>
          <ac:picMkLst>
            <pc:docMk/>
            <pc:sldMk cId="1147421665" sldId="261"/>
            <ac:picMk id="5" creationId="{2D9968F3-B61B-E8C7-B911-D9F18FCB2D48}"/>
          </ac:picMkLst>
        </pc:picChg>
        <pc:picChg chg="mod">
          <ac:chgData name="CARGILL, CHLOE (PGR)" userId="996472d0-1969-4e6e-baa7-9ef357c49b86" providerId="ADAL" clId="{D9CB836F-DA45-459A-A6AB-C86D144B15D6}" dt="2022-10-29T10:59:29.012" v="149" actId="1076"/>
          <ac:picMkLst>
            <pc:docMk/>
            <pc:sldMk cId="1147421665" sldId="261"/>
            <ac:picMk id="3074" creationId="{00000000-0000-0000-0000-000000000000}"/>
          </ac:picMkLst>
        </pc:picChg>
      </pc:sldChg>
      <pc:sldChg chg="addSp modSp mod">
        <pc:chgData name="CARGILL, CHLOE (PGR)" userId="996472d0-1969-4e6e-baa7-9ef357c49b86" providerId="ADAL" clId="{D9CB836F-DA45-459A-A6AB-C86D144B15D6}" dt="2022-10-29T10:57:42.636" v="136" actId="14100"/>
        <pc:sldMkLst>
          <pc:docMk/>
          <pc:sldMk cId="2863688221" sldId="262"/>
        </pc:sldMkLst>
        <pc:spChg chg="add mod">
          <ac:chgData name="CARGILL, CHLOE (PGR)" userId="996472d0-1969-4e6e-baa7-9ef357c49b86" providerId="ADAL" clId="{D9CB836F-DA45-459A-A6AB-C86D144B15D6}" dt="2022-10-29T10:57:36.366" v="134" actId="207"/>
          <ac:spMkLst>
            <pc:docMk/>
            <pc:sldMk cId="2863688221" sldId="262"/>
            <ac:spMk id="3" creationId="{424EE507-07B6-EDA7-1F13-819097E84445}"/>
          </ac:spMkLst>
        </pc:spChg>
        <pc:picChg chg="add mod">
          <ac:chgData name="CARGILL, CHLOE (PGR)" userId="996472d0-1969-4e6e-baa7-9ef357c49b86" providerId="ADAL" clId="{D9CB836F-DA45-459A-A6AB-C86D144B15D6}" dt="2022-10-29T10:57:42.636" v="136" actId="14100"/>
          <ac:picMkLst>
            <pc:docMk/>
            <pc:sldMk cId="2863688221" sldId="262"/>
            <ac:picMk id="2" creationId="{4C1A9A53-6B0D-8D07-D81B-DA7D07A45C27}"/>
          </ac:picMkLst>
        </pc:picChg>
        <pc:picChg chg="add mod">
          <ac:chgData name="CARGILL, CHLOE (PGR)" userId="996472d0-1969-4e6e-baa7-9ef357c49b86" providerId="ADAL" clId="{D9CB836F-DA45-459A-A6AB-C86D144B15D6}" dt="2022-10-29T10:57:25.932" v="131" actId="1076"/>
          <ac:picMkLst>
            <pc:docMk/>
            <pc:sldMk cId="2863688221" sldId="262"/>
            <ac:picMk id="5" creationId="{A944DD65-67EB-EE2A-A5F0-6522AF4EBD21}"/>
          </ac:picMkLst>
        </pc:picChg>
        <pc:picChg chg="mod">
          <ac:chgData name="CARGILL, CHLOE (PGR)" userId="996472d0-1969-4e6e-baa7-9ef357c49b86" providerId="ADAL" clId="{D9CB836F-DA45-459A-A6AB-C86D144B15D6}" dt="2022-10-29T10:57:17.437" v="130" actId="732"/>
          <ac:picMkLst>
            <pc:docMk/>
            <pc:sldMk cId="2863688221" sldId="262"/>
            <ac:picMk id="4098" creationId="{00000000-0000-0000-0000-000000000000}"/>
          </ac:picMkLst>
        </pc:picChg>
      </pc:sldChg>
      <pc:sldChg chg="addSp modSp mod">
        <pc:chgData name="CARGILL, CHLOE (PGR)" userId="996472d0-1969-4e6e-baa7-9ef357c49b86" providerId="ADAL" clId="{D9CB836F-DA45-459A-A6AB-C86D144B15D6}" dt="2022-10-29T11:01:58.630" v="160" actId="1076"/>
        <pc:sldMkLst>
          <pc:docMk/>
          <pc:sldMk cId="3645791885" sldId="263"/>
        </pc:sldMkLst>
        <pc:spChg chg="add mod">
          <ac:chgData name="CARGILL, CHLOE (PGR)" userId="996472d0-1969-4e6e-baa7-9ef357c49b86" providerId="ADAL" clId="{D9CB836F-DA45-459A-A6AB-C86D144B15D6}" dt="2022-10-29T11:01:58.630" v="160" actId="1076"/>
          <ac:spMkLst>
            <pc:docMk/>
            <pc:sldMk cId="3645791885" sldId="263"/>
            <ac:spMk id="5" creationId="{C0C61C34-DFC0-64E4-AD5A-F0F2FD9D1618}"/>
          </ac:spMkLst>
        </pc:spChg>
        <pc:picChg chg="add mod">
          <ac:chgData name="CARGILL, CHLOE (PGR)" userId="996472d0-1969-4e6e-baa7-9ef357c49b86" providerId="ADAL" clId="{D9CB836F-DA45-459A-A6AB-C86D144B15D6}" dt="2022-10-29T11:01:47.607" v="158" actId="1076"/>
          <ac:picMkLst>
            <pc:docMk/>
            <pc:sldMk cId="3645791885" sldId="263"/>
            <ac:picMk id="3" creationId="{89E184FB-73EF-101A-7A50-C716BE8EF978}"/>
          </ac:picMkLst>
        </pc:picChg>
        <pc:picChg chg="mod">
          <ac:chgData name="CARGILL, CHLOE (PGR)" userId="996472d0-1969-4e6e-baa7-9ef357c49b86" providerId="ADAL" clId="{D9CB836F-DA45-459A-A6AB-C86D144B15D6}" dt="2022-10-29T11:01:33.115" v="153" actId="732"/>
          <ac:picMkLst>
            <pc:docMk/>
            <pc:sldMk cId="3645791885" sldId="263"/>
            <ac:picMk id="5122" creationId="{00000000-0000-0000-0000-000000000000}"/>
          </ac:picMkLst>
        </pc:picChg>
      </pc:sldChg>
      <pc:sldChg chg="addSp delSp modSp mod">
        <pc:chgData name="CARGILL, CHLOE (PGR)" userId="996472d0-1969-4e6e-baa7-9ef357c49b86" providerId="ADAL" clId="{D9CB836F-DA45-459A-A6AB-C86D144B15D6}" dt="2022-10-29T11:08:30.348" v="202" actId="1076"/>
        <pc:sldMkLst>
          <pc:docMk/>
          <pc:sldMk cId="2055104948" sldId="264"/>
        </pc:sldMkLst>
        <pc:spChg chg="add del mod">
          <ac:chgData name="CARGILL, CHLOE (PGR)" userId="996472d0-1969-4e6e-baa7-9ef357c49b86" providerId="ADAL" clId="{D9CB836F-DA45-459A-A6AB-C86D144B15D6}" dt="2022-10-29T11:07:37.158" v="178" actId="478"/>
          <ac:spMkLst>
            <pc:docMk/>
            <pc:sldMk cId="2055104948" sldId="264"/>
            <ac:spMk id="5" creationId="{B3067065-6370-3CE8-34B2-B11AB1DAAE83}"/>
          </ac:spMkLst>
        </pc:spChg>
        <pc:spChg chg="add mod">
          <ac:chgData name="CARGILL, CHLOE (PGR)" userId="996472d0-1969-4e6e-baa7-9ef357c49b86" providerId="ADAL" clId="{D9CB836F-DA45-459A-A6AB-C86D144B15D6}" dt="2022-10-29T11:08:30.348" v="202" actId="1076"/>
          <ac:spMkLst>
            <pc:docMk/>
            <pc:sldMk cId="2055104948" sldId="264"/>
            <ac:spMk id="8" creationId="{176AED7D-94B9-27FE-4748-D99707CBA545}"/>
          </ac:spMkLst>
        </pc:spChg>
        <pc:picChg chg="add mod">
          <ac:chgData name="CARGILL, CHLOE (PGR)" userId="996472d0-1969-4e6e-baa7-9ef357c49b86" providerId="ADAL" clId="{D9CB836F-DA45-459A-A6AB-C86D144B15D6}" dt="2022-10-29T11:08:07.422" v="189" actId="1076"/>
          <ac:picMkLst>
            <pc:docMk/>
            <pc:sldMk cId="2055104948" sldId="264"/>
            <ac:picMk id="2" creationId="{3524ED8E-AD31-FD3B-25B4-19D8A1B70E77}"/>
          </ac:picMkLst>
        </pc:picChg>
        <pc:picChg chg="add mod">
          <ac:chgData name="CARGILL, CHLOE (PGR)" userId="996472d0-1969-4e6e-baa7-9ef357c49b86" providerId="ADAL" clId="{D9CB836F-DA45-459A-A6AB-C86D144B15D6}" dt="2022-10-29T11:08:11.622" v="191" actId="1076"/>
          <ac:picMkLst>
            <pc:docMk/>
            <pc:sldMk cId="2055104948" sldId="264"/>
            <ac:picMk id="3" creationId="{A0738241-0D5B-950B-0AE5-BB995DACEDA8}"/>
          </ac:picMkLst>
        </pc:picChg>
        <pc:picChg chg="add mod">
          <ac:chgData name="CARGILL, CHLOE (PGR)" userId="996472d0-1969-4e6e-baa7-9ef357c49b86" providerId="ADAL" clId="{D9CB836F-DA45-459A-A6AB-C86D144B15D6}" dt="2022-10-29T11:08:05.102" v="188" actId="14100"/>
          <ac:picMkLst>
            <pc:docMk/>
            <pc:sldMk cId="2055104948" sldId="264"/>
            <ac:picMk id="7" creationId="{177AABB5-415A-D7AE-C709-0BA950129896}"/>
          </ac:picMkLst>
        </pc:picChg>
        <pc:picChg chg="add del mod">
          <ac:chgData name="CARGILL, CHLOE (PGR)" userId="996472d0-1969-4e6e-baa7-9ef357c49b86" providerId="ADAL" clId="{D9CB836F-DA45-459A-A6AB-C86D144B15D6}" dt="2022-10-29T11:07:42.815" v="179" actId="732"/>
          <ac:picMkLst>
            <pc:docMk/>
            <pc:sldMk cId="2055104948" sldId="264"/>
            <ac:picMk id="6147" creationId="{00000000-0000-0000-0000-000000000000}"/>
          </ac:picMkLst>
        </pc:picChg>
      </pc:sldChg>
      <pc:sldChg chg="addSp modSp mod">
        <pc:chgData name="CARGILL, CHLOE (PGR)" userId="996472d0-1969-4e6e-baa7-9ef357c49b86" providerId="ADAL" clId="{D9CB836F-DA45-459A-A6AB-C86D144B15D6}" dt="2022-10-29T11:12:03.572" v="214" actId="1076"/>
        <pc:sldMkLst>
          <pc:docMk/>
          <pc:sldMk cId="2139562384" sldId="265"/>
        </pc:sldMkLst>
        <pc:spChg chg="add mod">
          <ac:chgData name="CARGILL, CHLOE (PGR)" userId="996472d0-1969-4e6e-baa7-9ef357c49b86" providerId="ADAL" clId="{D9CB836F-DA45-459A-A6AB-C86D144B15D6}" dt="2022-10-29T11:12:03.572" v="214" actId="1076"/>
          <ac:spMkLst>
            <pc:docMk/>
            <pc:sldMk cId="2139562384" sldId="265"/>
            <ac:spMk id="6" creationId="{96EFC661-97A1-1D73-3B51-D92CD7EC5BA4}"/>
          </ac:spMkLst>
        </pc:spChg>
        <pc:picChg chg="add mod">
          <ac:chgData name="CARGILL, CHLOE (PGR)" userId="996472d0-1969-4e6e-baa7-9ef357c49b86" providerId="ADAL" clId="{D9CB836F-DA45-459A-A6AB-C86D144B15D6}" dt="2022-10-29T11:08:55.093" v="205" actId="732"/>
          <ac:picMkLst>
            <pc:docMk/>
            <pc:sldMk cId="2139562384" sldId="265"/>
            <ac:picMk id="2" creationId="{C090A31D-0F87-A50A-97D1-2FACDAB7E1E3}"/>
          </ac:picMkLst>
        </pc:picChg>
        <pc:picChg chg="add mod">
          <ac:chgData name="CARGILL, CHLOE (PGR)" userId="996472d0-1969-4e6e-baa7-9ef357c49b86" providerId="ADAL" clId="{D9CB836F-DA45-459A-A6AB-C86D144B15D6}" dt="2022-10-29T11:11:49.925" v="211" actId="1076"/>
          <ac:picMkLst>
            <pc:docMk/>
            <pc:sldMk cId="2139562384" sldId="265"/>
            <ac:picMk id="5" creationId="{D46E3228-6CC2-DCEA-B6CD-103B14469514}"/>
          </ac:picMkLst>
        </pc:picChg>
        <pc:picChg chg="mod">
          <ac:chgData name="CARGILL, CHLOE (PGR)" userId="996472d0-1969-4e6e-baa7-9ef357c49b86" providerId="ADAL" clId="{D9CB836F-DA45-459A-A6AB-C86D144B15D6}" dt="2022-10-29T11:09:05.357" v="206" actId="732"/>
          <ac:picMkLst>
            <pc:docMk/>
            <pc:sldMk cId="2139562384" sldId="265"/>
            <ac:picMk id="7170" creationId="{00000000-0000-0000-0000-000000000000}"/>
          </ac:picMkLst>
        </pc:picChg>
      </pc:sldChg>
      <pc:sldChg chg="addSp delSp modSp mod">
        <pc:chgData name="CARGILL, CHLOE (PGR)" userId="996472d0-1969-4e6e-baa7-9ef357c49b86" providerId="ADAL" clId="{D9CB836F-DA45-459A-A6AB-C86D144B15D6}" dt="2022-10-29T11:17:14.753" v="272" actId="1076"/>
        <pc:sldMkLst>
          <pc:docMk/>
          <pc:sldMk cId="2963575841" sldId="266"/>
        </pc:sldMkLst>
        <pc:spChg chg="add mod">
          <ac:chgData name="CARGILL, CHLOE (PGR)" userId="996472d0-1969-4e6e-baa7-9ef357c49b86" providerId="ADAL" clId="{D9CB836F-DA45-459A-A6AB-C86D144B15D6}" dt="2022-10-29T11:16:17.602" v="229" actId="1076"/>
          <ac:spMkLst>
            <pc:docMk/>
            <pc:sldMk cId="2963575841" sldId="266"/>
            <ac:spMk id="5" creationId="{5DE79B84-D4DD-98A8-C7BC-88B9D0882A43}"/>
          </ac:spMkLst>
        </pc:spChg>
        <pc:spChg chg="add mod">
          <ac:chgData name="CARGILL, CHLOE (PGR)" userId="996472d0-1969-4e6e-baa7-9ef357c49b86" providerId="ADAL" clId="{D9CB836F-DA45-459A-A6AB-C86D144B15D6}" dt="2022-10-29T11:17:14.753" v="272" actId="1076"/>
          <ac:spMkLst>
            <pc:docMk/>
            <pc:sldMk cId="2963575841" sldId="266"/>
            <ac:spMk id="8" creationId="{1FD00DCC-1D3A-BEA8-4924-D61ECB8750A9}"/>
          </ac:spMkLst>
        </pc:spChg>
        <pc:picChg chg="add mod">
          <ac:chgData name="CARGILL, CHLOE (PGR)" userId="996472d0-1969-4e6e-baa7-9ef357c49b86" providerId="ADAL" clId="{D9CB836F-DA45-459A-A6AB-C86D144B15D6}" dt="2022-10-29T11:15:09.546" v="217" actId="732"/>
          <ac:picMkLst>
            <pc:docMk/>
            <pc:sldMk cId="2963575841" sldId="266"/>
            <ac:picMk id="2" creationId="{7EBFC45B-6F38-66F6-130C-32C5072C349C}"/>
          </ac:picMkLst>
        </pc:picChg>
        <pc:picChg chg="add del mod">
          <ac:chgData name="CARGILL, CHLOE (PGR)" userId="996472d0-1969-4e6e-baa7-9ef357c49b86" providerId="ADAL" clId="{D9CB836F-DA45-459A-A6AB-C86D144B15D6}" dt="2022-10-29T11:15:19.737" v="220" actId="478"/>
          <ac:picMkLst>
            <pc:docMk/>
            <pc:sldMk cId="2963575841" sldId="266"/>
            <ac:picMk id="3" creationId="{185DC9B0-1841-D021-A8D8-CDCE4ECCDD44}"/>
          </ac:picMkLst>
        </pc:picChg>
        <pc:picChg chg="add mod">
          <ac:chgData name="CARGILL, CHLOE (PGR)" userId="996472d0-1969-4e6e-baa7-9ef357c49b86" providerId="ADAL" clId="{D9CB836F-DA45-459A-A6AB-C86D144B15D6}" dt="2022-10-29T11:16:55.377" v="238" actId="1076"/>
          <ac:picMkLst>
            <pc:docMk/>
            <pc:sldMk cId="2963575841" sldId="266"/>
            <ac:picMk id="7" creationId="{AE68F5E2-EEB2-F2C8-5F69-AF54D0C62607}"/>
          </ac:picMkLst>
        </pc:picChg>
        <pc:picChg chg="add mod">
          <ac:chgData name="CARGILL, CHLOE (PGR)" userId="996472d0-1969-4e6e-baa7-9ef357c49b86" providerId="ADAL" clId="{D9CB836F-DA45-459A-A6AB-C86D144B15D6}" dt="2022-10-29T11:15:30.586" v="223" actId="1076"/>
          <ac:picMkLst>
            <pc:docMk/>
            <pc:sldMk cId="2963575841" sldId="266"/>
            <ac:picMk id="2050" creationId="{6A0E5FD7-EC37-E9D5-370B-20E5E13A2E73}"/>
          </ac:picMkLst>
        </pc:picChg>
        <pc:picChg chg="mod">
          <ac:chgData name="CARGILL, CHLOE (PGR)" userId="996472d0-1969-4e6e-baa7-9ef357c49b86" providerId="ADAL" clId="{D9CB836F-DA45-459A-A6AB-C86D144B15D6}" dt="2022-10-29T11:15:16.178" v="218" actId="732"/>
          <ac:picMkLst>
            <pc:docMk/>
            <pc:sldMk cId="2963575841" sldId="266"/>
            <ac:picMk id="8194" creationId="{00000000-0000-0000-0000-000000000000}"/>
          </ac:picMkLst>
        </pc:picChg>
      </pc:sldChg>
      <pc:sldChg chg="addSp modSp mod">
        <pc:chgData name="CARGILL, CHLOE (PGR)" userId="996472d0-1969-4e6e-baa7-9ef357c49b86" providerId="ADAL" clId="{D9CB836F-DA45-459A-A6AB-C86D144B15D6}" dt="2022-10-29T11:19:14.069" v="322" actId="1076"/>
        <pc:sldMkLst>
          <pc:docMk/>
          <pc:sldMk cId="2288877564" sldId="267"/>
        </pc:sldMkLst>
        <pc:spChg chg="add mod">
          <ac:chgData name="CARGILL, CHLOE (PGR)" userId="996472d0-1969-4e6e-baa7-9ef357c49b86" providerId="ADAL" clId="{D9CB836F-DA45-459A-A6AB-C86D144B15D6}" dt="2022-10-29T11:19:00.718" v="294" actId="1076"/>
          <ac:spMkLst>
            <pc:docMk/>
            <pc:sldMk cId="2288877564" sldId="267"/>
            <ac:spMk id="5" creationId="{A26D1B80-8487-F284-F5C4-AEC6D7D3123C}"/>
          </ac:spMkLst>
        </pc:spChg>
        <pc:spChg chg="add mod">
          <ac:chgData name="CARGILL, CHLOE (PGR)" userId="996472d0-1969-4e6e-baa7-9ef357c49b86" providerId="ADAL" clId="{D9CB836F-DA45-459A-A6AB-C86D144B15D6}" dt="2022-10-29T11:19:14.069" v="322" actId="1076"/>
          <ac:spMkLst>
            <pc:docMk/>
            <pc:sldMk cId="2288877564" sldId="267"/>
            <ac:spMk id="8" creationId="{0F8E20BA-4FE6-0DFE-C533-C2642D56E3EA}"/>
          </ac:spMkLst>
        </pc:spChg>
        <pc:picChg chg="add mod">
          <ac:chgData name="CARGILL, CHLOE (PGR)" userId="996472d0-1969-4e6e-baa7-9ef357c49b86" providerId="ADAL" clId="{D9CB836F-DA45-459A-A6AB-C86D144B15D6}" dt="2022-10-29T11:18:52.095" v="290" actId="1076"/>
          <ac:picMkLst>
            <pc:docMk/>
            <pc:sldMk cId="2288877564" sldId="267"/>
            <ac:picMk id="3" creationId="{119B974D-0170-F6D8-141A-951B655E87F4}"/>
          </ac:picMkLst>
        </pc:picChg>
        <pc:picChg chg="add mod ord modCrop">
          <ac:chgData name="CARGILL, CHLOE (PGR)" userId="996472d0-1969-4e6e-baa7-9ef357c49b86" providerId="ADAL" clId="{D9CB836F-DA45-459A-A6AB-C86D144B15D6}" dt="2022-10-29T11:18:57.105" v="293" actId="171"/>
          <ac:picMkLst>
            <pc:docMk/>
            <pc:sldMk cId="2288877564" sldId="267"/>
            <ac:picMk id="7" creationId="{C421F77B-7B74-ADCC-E412-FC3E7E80B94D}"/>
          </ac:picMkLst>
        </pc:picChg>
        <pc:picChg chg="mod">
          <ac:chgData name="CARGILL, CHLOE (PGR)" userId="996472d0-1969-4e6e-baa7-9ef357c49b86" providerId="ADAL" clId="{D9CB836F-DA45-459A-A6AB-C86D144B15D6}" dt="2022-10-29T11:17:27.401" v="273" actId="732"/>
          <ac:picMkLst>
            <pc:docMk/>
            <pc:sldMk cId="2288877564" sldId="267"/>
            <ac:picMk id="9218" creationId="{00000000-0000-0000-0000-000000000000}"/>
          </ac:picMkLst>
        </pc:picChg>
      </pc:sldChg>
      <pc:sldChg chg="addSp modSp mod">
        <pc:chgData name="CARGILL, CHLOE (PGR)" userId="996472d0-1969-4e6e-baa7-9ef357c49b86" providerId="ADAL" clId="{D9CB836F-DA45-459A-A6AB-C86D144B15D6}" dt="2022-11-01T15:07:52.028" v="533" actId="14100"/>
        <pc:sldMkLst>
          <pc:docMk/>
          <pc:sldMk cId="296024501" sldId="273"/>
        </pc:sldMkLst>
        <pc:spChg chg="add mod">
          <ac:chgData name="CARGILL, CHLOE (PGR)" userId="996472d0-1969-4e6e-baa7-9ef357c49b86" providerId="ADAL" clId="{D9CB836F-DA45-459A-A6AB-C86D144B15D6}" dt="2022-11-01T15:07:52.028" v="533" actId="14100"/>
          <ac:spMkLst>
            <pc:docMk/>
            <pc:sldMk cId="296024501" sldId="273"/>
            <ac:spMk id="2" creationId="{0E57EEBD-1D81-5A65-FC91-A414AD9D63C2}"/>
          </ac:spMkLst>
        </pc:spChg>
        <pc:spChg chg="mod modCrop">
          <ac:chgData name="CARGILL, CHLOE (PGR)" userId="996472d0-1969-4e6e-baa7-9ef357c49b86" providerId="ADAL" clId="{D9CB836F-DA45-459A-A6AB-C86D144B15D6}" dt="2022-11-01T14:47:58.807" v="422" actId="18131"/>
          <ac:spMkLst>
            <pc:docMk/>
            <pc:sldMk cId="296024501" sldId="273"/>
            <ac:spMk id="5" creationId="{00000000-0000-0000-0000-000000000000}"/>
          </ac:spMkLst>
        </pc:spChg>
        <pc:spChg chg="mod modCrop">
          <ac:chgData name="CARGILL, CHLOE (PGR)" userId="996472d0-1969-4e6e-baa7-9ef357c49b86" providerId="ADAL" clId="{D9CB836F-DA45-459A-A6AB-C86D144B15D6}" dt="2022-11-01T14:52:35.320" v="425" actId="18131"/>
          <ac:spMkLst>
            <pc:docMk/>
            <pc:sldMk cId="296024501" sldId="273"/>
            <ac:spMk id="7" creationId="{00000000-0000-0000-0000-000000000000}"/>
          </ac:spMkLst>
        </pc:spChg>
        <pc:spChg chg="mod modCrop">
          <ac:chgData name="CARGILL, CHLOE (PGR)" userId="996472d0-1969-4e6e-baa7-9ef357c49b86" providerId="ADAL" clId="{D9CB836F-DA45-459A-A6AB-C86D144B15D6}" dt="2022-11-01T14:55:33.013" v="427" actId="18131"/>
          <ac:spMkLst>
            <pc:docMk/>
            <pc:sldMk cId="296024501" sldId="273"/>
            <ac:spMk id="9" creationId="{00000000-0000-0000-0000-000000000000}"/>
          </ac:spMkLst>
        </pc:spChg>
        <pc:spChg chg="mod modCrop">
          <ac:chgData name="CARGILL, CHLOE (PGR)" userId="996472d0-1969-4e6e-baa7-9ef357c49b86" providerId="ADAL" clId="{D9CB836F-DA45-459A-A6AB-C86D144B15D6}" dt="2022-11-01T14:56:51.192" v="430" actId="18131"/>
          <ac:spMkLst>
            <pc:docMk/>
            <pc:sldMk cId="296024501" sldId="273"/>
            <ac:spMk id="11" creationId="{00000000-0000-0000-0000-000000000000}"/>
          </ac:spMkLst>
        </pc:spChg>
      </pc:sldChg>
      <pc:sldChg chg="addSp delSp modSp mod">
        <pc:chgData name="CARGILL, CHLOE (PGR)" userId="996472d0-1969-4e6e-baa7-9ef357c49b86" providerId="ADAL" clId="{D9CB836F-DA45-459A-A6AB-C86D144B15D6}" dt="2022-11-01T14:42:38.146" v="419" actId="1076"/>
        <pc:sldMkLst>
          <pc:docMk/>
          <pc:sldMk cId="816755829" sldId="276"/>
        </pc:sldMkLst>
        <pc:spChg chg="add mod">
          <ac:chgData name="CARGILL, CHLOE (PGR)" userId="996472d0-1969-4e6e-baa7-9ef357c49b86" providerId="ADAL" clId="{D9CB836F-DA45-459A-A6AB-C86D144B15D6}" dt="2022-11-01T14:35:43.351" v="369" actId="1076"/>
          <ac:spMkLst>
            <pc:docMk/>
            <pc:sldMk cId="816755829" sldId="276"/>
            <ac:spMk id="5" creationId="{E0374FFD-9395-CD71-BDA8-7AE26F50C0F3}"/>
          </ac:spMkLst>
        </pc:spChg>
        <pc:spChg chg="add mod">
          <ac:chgData name="CARGILL, CHLOE (PGR)" userId="996472d0-1969-4e6e-baa7-9ef357c49b86" providerId="ADAL" clId="{D9CB836F-DA45-459A-A6AB-C86D144B15D6}" dt="2022-11-01T14:42:38.146" v="419" actId="1076"/>
          <ac:spMkLst>
            <pc:docMk/>
            <pc:sldMk cId="816755829" sldId="276"/>
            <ac:spMk id="9" creationId="{AF6DB50E-D295-F1A8-D1D4-56E15AA66959}"/>
          </ac:spMkLst>
        </pc:spChg>
        <pc:picChg chg="add mod">
          <ac:chgData name="CARGILL, CHLOE (PGR)" userId="996472d0-1969-4e6e-baa7-9ef357c49b86" providerId="ADAL" clId="{D9CB836F-DA45-459A-A6AB-C86D144B15D6}" dt="2022-11-01T14:34:38.408" v="326" actId="1076"/>
          <ac:picMkLst>
            <pc:docMk/>
            <pc:sldMk cId="816755829" sldId="276"/>
            <ac:picMk id="4" creationId="{6CA598C1-4B35-CD06-7D7B-42292EC45550}"/>
          </ac:picMkLst>
        </pc:picChg>
        <pc:picChg chg="del">
          <ac:chgData name="CARGILL, CHLOE (PGR)" userId="996472d0-1969-4e6e-baa7-9ef357c49b86" providerId="ADAL" clId="{D9CB836F-DA45-459A-A6AB-C86D144B15D6}" dt="2022-11-01T14:34:31.120" v="323" actId="478"/>
          <ac:picMkLst>
            <pc:docMk/>
            <pc:sldMk cId="816755829" sldId="276"/>
            <ac:picMk id="7" creationId="{00000000-0000-0000-0000-000000000000}"/>
          </ac:picMkLst>
        </pc:picChg>
        <pc:picChg chg="add mod">
          <ac:chgData name="CARGILL, CHLOE (PGR)" userId="996472d0-1969-4e6e-baa7-9ef357c49b86" providerId="ADAL" clId="{D9CB836F-DA45-459A-A6AB-C86D144B15D6}" dt="2022-11-01T14:42:02.128" v="376" actId="1076"/>
          <ac:picMkLst>
            <pc:docMk/>
            <pc:sldMk cId="816755829" sldId="276"/>
            <ac:picMk id="8" creationId="{B667B94E-E50B-DC13-F137-006554AC50D1}"/>
          </ac:picMkLst>
        </pc:picChg>
        <pc:picChg chg="del">
          <ac:chgData name="CARGILL, CHLOE (PGR)" userId="996472d0-1969-4e6e-baa7-9ef357c49b86" providerId="ADAL" clId="{D9CB836F-DA45-459A-A6AB-C86D144B15D6}" dt="2022-11-01T14:41:48.762" v="370" actId="478"/>
          <ac:picMkLst>
            <pc:docMk/>
            <pc:sldMk cId="816755829" sldId="276"/>
            <ac:picMk id="12290" creationId="{00000000-0000-0000-0000-000000000000}"/>
          </ac:picMkLst>
        </pc:picChg>
      </pc:sldChg>
      <pc:sldChg chg="addSp modSp mod">
        <pc:chgData name="CARGILL, CHLOE (PGR)" userId="996472d0-1969-4e6e-baa7-9ef357c49b86" providerId="ADAL" clId="{D9CB836F-DA45-459A-A6AB-C86D144B15D6}" dt="2022-10-29T10:45:24.205" v="45" actId="1076"/>
        <pc:sldMkLst>
          <pc:docMk/>
          <pc:sldMk cId="3341491654" sldId="277"/>
        </pc:sldMkLst>
        <pc:spChg chg="add mod">
          <ac:chgData name="CARGILL, CHLOE (PGR)" userId="996472d0-1969-4e6e-baa7-9ef357c49b86" providerId="ADAL" clId="{D9CB836F-DA45-459A-A6AB-C86D144B15D6}" dt="2022-10-29T10:45:24.205" v="45" actId="1076"/>
          <ac:spMkLst>
            <pc:docMk/>
            <pc:sldMk cId="3341491654" sldId="277"/>
            <ac:spMk id="2" creationId="{6BB62951-0190-2BE6-EC19-4DD5DDBA8F0F}"/>
          </ac:spMkLst>
        </pc:spChg>
        <pc:picChg chg="mod">
          <ac:chgData name="CARGILL, CHLOE (PGR)" userId="996472d0-1969-4e6e-baa7-9ef357c49b86" providerId="ADAL" clId="{D9CB836F-DA45-459A-A6AB-C86D144B15D6}" dt="2022-10-29T10:45:00.366" v="2" actId="1076"/>
          <ac:picMkLst>
            <pc:docMk/>
            <pc:sldMk cId="3341491654" sldId="277"/>
            <ac:picMk id="11266" creationId="{00000000-0000-0000-0000-000000000000}"/>
          </ac:picMkLst>
        </pc:picChg>
      </pc:sldChg>
      <pc:sldChg chg="addSp modSp mod">
        <pc:chgData name="CARGILL, CHLOE (PGR)" userId="996472d0-1969-4e6e-baa7-9ef357c49b86" providerId="ADAL" clId="{D9CB836F-DA45-459A-A6AB-C86D144B15D6}" dt="2022-11-01T15:19:22.286" v="561" actId="1076"/>
        <pc:sldMkLst>
          <pc:docMk/>
          <pc:sldMk cId="1439884870" sldId="284"/>
        </pc:sldMkLst>
        <pc:spChg chg="add mod">
          <ac:chgData name="CARGILL, CHLOE (PGR)" userId="996472d0-1969-4e6e-baa7-9ef357c49b86" providerId="ADAL" clId="{D9CB836F-DA45-459A-A6AB-C86D144B15D6}" dt="2022-11-01T15:19:13.381" v="560" actId="1076"/>
          <ac:spMkLst>
            <pc:docMk/>
            <pc:sldMk cId="1439884870" sldId="284"/>
            <ac:spMk id="4" creationId="{64F45520-41BF-40F7-CB62-CBCC16964EF9}"/>
          </ac:spMkLst>
        </pc:spChg>
        <pc:picChg chg="mod">
          <ac:chgData name="CARGILL, CHLOE (PGR)" userId="996472d0-1969-4e6e-baa7-9ef357c49b86" providerId="ADAL" clId="{D9CB836F-DA45-459A-A6AB-C86D144B15D6}" dt="2022-11-01T15:19:22.286" v="561" actId="1076"/>
          <ac:picMkLst>
            <pc:docMk/>
            <pc:sldMk cId="1439884870" sldId="284"/>
            <ac:picMk id="5" creationId="{00000000-0000-0000-0000-000000000000}"/>
          </ac:picMkLst>
        </pc:picChg>
        <pc:picChg chg="mod">
          <ac:chgData name="CARGILL, CHLOE (PGR)" userId="996472d0-1969-4e6e-baa7-9ef357c49b86" providerId="ADAL" clId="{D9CB836F-DA45-459A-A6AB-C86D144B15D6}" dt="2022-11-01T15:18:46.572" v="554" actId="1037"/>
          <ac:picMkLst>
            <pc:docMk/>
            <pc:sldMk cId="1439884870" sldId="284"/>
            <ac:picMk id="6" creationId="{00000000-0000-0000-0000-000000000000}"/>
          </ac:picMkLst>
        </pc:picChg>
        <pc:picChg chg="mod">
          <ac:chgData name="CARGILL, CHLOE (PGR)" userId="996472d0-1969-4e6e-baa7-9ef357c49b86" providerId="ADAL" clId="{D9CB836F-DA45-459A-A6AB-C86D144B15D6}" dt="2022-11-01T15:18:46.572" v="554" actId="1037"/>
          <ac:picMkLst>
            <pc:docMk/>
            <pc:sldMk cId="1439884870" sldId="284"/>
            <ac:picMk id="7" creationId="{00000000-0000-0000-0000-000000000000}"/>
          </ac:picMkLst>
        </pc:picChg>
        <pc:picChg chg="mod">
          <ac:chgData name="CARGILL, CHLOE (PGR)" userId="996472d0-1969-4e6e-baa7-9ef357c49b86" providerId="ADAL" clId="{D9CB836F-DA45-459A-A6AB-C86D144B15D6}" dt="2022-11-01T15:18:46.572" v="554" actId="1037"/>
          <ac:picMkLst>
            <pc:docMk/>
            <pc:sldMk cId="1439884870" sldId="284"/>
            <ac:picMk id="8" creationId="{00000000-0000-0000-0000-000000000000}"/>
          </ac:picMkLst>
        </pc:picChg>
      </pc:sldChg>
      <pc:sldChg chg="addSp delSp modSp mod">
        <pc:chgData name="CARGILL, CHLOE (PGR)" userId="996472d0-1969-4e6e-baa7-9ef357c49b86" providerId="ADAL" clId="{D9CB836F-DA45-459A-A6AB-C86D144B15D6}" dt="2022-11-01T15:39:17.496" v="575" actId="14100"/>
        <pc:sldMkLst>
          <pc:docMk/>
          <pc:sldMk cId="1640606016" sldId="286"/>
        </pc:sldMkLst>
        <pc:picChg chg="add mod">
          <ac:chgData name="CARGILL, CHLOE (PGR)" userId="996472d0-1969-4e6e-baa7-9ef357c49b86" providerId="ADAL" clId="{D9CB836F-DA45-459A-A6AB-C86D144B15D6}" dt="2022-11-01T15:39:17.496" v="575" actId="14100"/>
          <ac:picMkLst>
            <pc:docMk/>
            <pc:sldMk cId="1640606016" sldId="286"/>
            <ac:picMk id="4" creationId="{F26434B1-0E44-C54A-0AE1-E299465807D4}"/>
          </ac:picMkLst>
        </pc:picChg>
        <pc:picChg chg="del">
          <ac:chgData name="CARGILL, CHLOE (PGR)" userId="996472d0-1969-4e6e-baa7-9ef357c49b86" providerId="ADAL" clId="{D9CB836F-DA45-459A-A6AB-C86D144B15D6}" dt="2022-11-01T15:39:07.103" v="572" actId="478"/>
          <ac:picMkLst>
            <pc:docMk/>
            <pc:sldMk cId="1640606016" sldId="286"/>
            <ac:picMk id="2050" creationId="{00000000-0000-0000-0000-000000000000}"/>
          </ac:picMkLst>
        </pc:picChg>
      </pc:sldChg>
      <pc:sldChg chg="addSp delSp modSp">
        <pc:chgData name="CARGILL, CHLOE (PGR)" userId="996472d0-1969-4e6e-baa7-9ef357c49b86" providerId="ADAL" clId="{D9CB836F-DA45-459A-A6AB-C86D144B15D6}" dt="2022-11-01T15:19:43.176" v="564"/>
        <pc:sldMkLst>
          <pc:docMk/>
          <pc:sldMk cId="2858434852" sldId="287"/>
        </pc:sldMkLst>
        <pc:spChg chg="add mod">
          <ac:chgData name="CARGILL, CHLOE (PGR)" userId="996472d0-1969-4e6e-baa7-9ef357c49b86" providerId="ADAL" clId="{D9CB836F-DA45-459A-A6AB-C86D144B15D6}" dt="2022-11-01T15:19:43.176" v="564"/>
          <ac:spMkLst>
            <pc:docMk/>
            <pc:sldMk cId="2858434852" sldId="287"/>
            <ac:spMk id="12" creationId="{192744BB-3AB6-3DAB-326B-D71C3415B7AA}"/>
          </ac:spMkLst>
        </pc:spChg>
        <pc:picChg chg="add mod">
          <ac:chgData name="CARGILL, CHLOE (PGR)" userId="996472d0-1969-4e6e-baa7-9ef357c49b86" providerId="ADAL" clId="{D9CB836F-DA45-459A-A6AB-C86D144B15D6}" dt="2022-11-01T15:19:31.649" v="563"/>
          <ac:picMkLst>
            <pc:docMk/>
            <pc:sldMk cId="2858434852" sldId="287"/>
            <ac:picMk id="4" creationId="{652B685A-93F3-DA79-47E6-AC0B273FDADC}"/>
          </ac:picMkLst>
        </pc:picChg>
        <pc:picChg chg="del">
          <ac:chgData name="CARGILL, CHLOE (PGR)" userId="996472d0-1969-4e6e-baa7-9ef357c49b86" providerId="ADAL" clId="{D9CB836F-DA45-459A-A6AB-C86D144B15D6}" dt="2022-11-01T15:19:31.188" v="562" actId="478"/>
          <ac:picMkLst>
            <pc:docMk/>
            <pc:sldMk cId="2858434852" sldId="287"/>
            <ac:picMk id="5" creationId="{00000000-0000-0000-0000-000000000000}"/>
          </ac:picMkLst>
        </pc:picChg>
        <pc:picChg chg="del">
          <ac:chgData name="CARGILL, CHLOE (PGR)" userId="996472d0-1969-4e6e-baa7-9ef357c49b86" providerId="ADAL" clId="{D9CB836F-DA45-459A-A6AB-C86D144B15D6}" dt="2022-11-01T15:19:31.188" v="562" actId="478"/>
          <ac:picMkLst>
            <pc:docMk/>
            <pc:sldMk cId="2858434852" sldId="287"/>
            <ac:picMk id="6" creationId="{00000000-0000-0000-0000-000000000000}"/>
          </ac:picMkLst>
        </pc:picChg>
        <pc:picChg chg="del">
          <ac:chgData name="CARGILL, CHLOE (PGR)" userId="996472d0-1969-4e6e-baa7-9ef357c49b86" providerId="ADAL" clId="{D9CB836F-DA45-459A-A6AB-C86D144B15D6}" dt="2022-11-01T15:19:31.188" v="562" actId="478"/>
          <ac:picMkLst>
            <pc:docMk/>
            <pc:sldMk cId="2858434852" sldId="287"/>
            <ac:picMk id="7" creationId="{00000000-0000-0000-0000-000000000000}"/>
          </ac:picMkLst>
        </pc:picChg>
        <pc:picChg chg="del">
          <ac:chgData name="CARGILL, CHLOE (PGR)" userId="996472d0-1969-4e6e-baa7-9ef357c49b86" providerId="ADAL" clId="{D9CB836F-DA45-459A-A6AB-C86D144B15D6}" dt="2022-11-01T15:19:31.188" v="562" actId="478"/>
          <ac:picMkLst>
            <pc:docMk/>
            <pc:sldMk cId="2858434852" sldId="287"/>
            <ac:picMk id="8" creationId="{00000000-0000-0000-0000-000000000000}"/>
          </ac:picMkLst>
        </pc:picChg>
        <pc:picChg chg="add mod">
          <ac:chgData name="CARGILL, CHLOE (PGR)" userId="996472d0-1969-4e6e-baa7-9ef357c49b86" providerId="ADAL" clId="{D9CB836F-DA45-459A-A6AB-C86D144B15D6}" dt="2022-11-01T15:19:31.649" v="563"/>
          <ac:picMkLst>
            <pc:docMk/>
            <pc:sldMk cId="2858434852" sldId="287"/>
            <ac:picMk id="9" creationId="{46FF5F8D-55EF-4FEA-AF80-2F32C0E00747}"/>
          </ac:picMkLst>
        </pc:picChg>
        <pc:picChg chg="add mod">
          <ac:chgData name="CARGILL, CHLOE (PGR)" userId="996472d0-1969-4e6e-baa7-9ef357c49b86" providerId="ADAL" clId="{D9CB836F-DA45-459A-A6AB-C86D144B15D6}" dt="2022-11-01T15:19:31.649" v="563"/>
          <ac:picMkLst>
            <pc:docMk/>
            <pc:sldMk cId="2858434852" sldId="287"/>
            <ac:picMk id="10" creationId="{2375327A-832A-637A-0EE9-808134EBF5A8}"/>
          </ac:picMkLst>
        </pc:picChg>
        <pc:picChg chg="add mod">
          <ac:chgData name="CARGILL, CHLOE (PGR)" userId="996472d0-1969-4e6e-baa7-9ef357c49b86" providerId="ADAL" clId="{D9CB836F-DA45-459A-A6AB-C86D144B15D6}" dt="2022-11-01T15:19:31.649" v="563"/>
          <ac:picMkLst>
            <pc:docMk/>
            <pc:sldMk cId="2858434852" sldId="287"/>
            <ac:picMk id="11" creationId="{1BDA6518-9B43-9C5B-0D76-8025EF7F4735}"/>
          </ac:picMkLst>
        </pc:picChg>
      </pc:sldChg>
      <pc:sldChg chg="modSp mod">
        <pc:chgData name="CARGILL, CHLOE (PGR)" userId="996472d0-1969-4e6e-baa7-9ef357c49b86" providerId="ADAL" clId="{D9CB836F-DA45-459A-A6AB-C86D144B15D6}" dt="2022-10-29T10:50:12.080" v="76" actId="14100"/>
        <pc:sldMkLst>
          <pc:docMk/>
          <pc:sldMk cId="356410088" sldId="288"/>
        </pc:sldMkLst>
        <pc:spChg chg="mod">
          <ac:chgData name="CARGILL, CHLOE (PGR)" userId="996472d0-1969-4e6e-baa7-9ef357c49b86" providerId="ADAL" clId="{D9CB836F-DA45-459A-A6AB-C86D144B15D6}" dt="2022-10-29T10:50:12.080" v="76" actId="14100"/>
          <ac:spMkLst>
            <pc:docMk/>
            <pc:sldMk cId="356410088" sldId="288"/>
            <ac:spMk id="2" creationId="{00000000-0000-0000-0000-000000000000}"/>
          </ac:spMkLst>
        </pc:spChg>
        <pc:picChg chg="mod">
          <ac:chgData name="CARGILL, CHLOE (PGR)" userId="996472d0-1969-4e6e-baa7-9ef357c49b86" providerId="ADAL" clId="{D9CB836F-DA45-459A-A6AB-C86D144B15D6}" dt="2022-10-29T10:49:56.455" v="47" actId="1076"/>
          <ac:picMkLst>
            <pc:docMk/>
            <pc:sldMk cId="356410088" sldId="288"/>
            <ac:picMk id="2050" creationId="{00000000-0000-0000-0000-000000000000}"/>
          </ac:picMkLst>
        </pc:picChg>
      </pc:sldChg>
      <pc:sldChg chg="addSp delSp modSp mod modNotesTx">
        <pc:chgData name="CARGILL, CHLOE (PGR)" userId="996472d0-1969-4e6e-baa7-9ef357c49b86" providerId="ADAL" clId="{D9CB836F-DA45-459A-A6AB-C86D144B15D6}" dt="2022-11-01T15:31:53.087" v="570" actId="20577"/>
        <pc:sldMkLst>
          <pc:docMk/>
          <pc:sldMk cId="1401695218" sldId="289"/>
        </pc:sldMkLst>
        <pc:picChg chg="del">
          <ac:chgData name="CARGILL, CHLOE (PGR)" userId="996472d0-1969-4e6e-baa7-9ef357c49b86" providerId="ADAL" clId="{D9CB836F-DA45-459A-A6AB-C86D144B15D6}" dt="2022-11-01T15:31:39.836" v="566" actId="478"/>
          <ac:picMkLst>
            <pc:docMk/>
            <pc:sldMk cId="1401695218" sldId="289"/>
            <ac:picMk id="3" creationId="{00000000-0000-0000-0000-000000000000}"/>
          </ac:picMkLst>
        </pc:picChg>
        <pc:picChg chg="add mod">
          <ac:chgData name="CARGILL, CHLOE (PGR)" userId="996472d0-1969-4e6e-baa7-9ef357c49b86" providerId="ADAL" clId="{D9CB836F-DA45-459A-A6AB-C86D144B15D6}" dt="2022-11-01T15:31:45.604" v="569" actId="1076"/>
          <ac:picMkLst>
            <pc:docMk/>
            <pc:sldMk cId="1401695218" sldId="289"/>
            <ac:picMk id="5" creationId="{80FE2BA8-6D15-ACF1-BBCA-23EAF75B495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C7F5AFBF-4F34-4661-A32D-954FBD8AB5BD}" type="datetimeFigureOut">
              <a:rPr lang="en-GB" smtClean="0"/>
              <a:t>01/11/2022</a:t>
            </a:fld>
            <a:endParaRPr lang="en-GB"/>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7D67E2DC-F994-4EB7-B8C6-1A0C80AEEF59}" type="slidenum">
              <a:rPr lang="en-GB" smtClean="0"/>
              <a:t>‹#›</a:t>
            </a:fld>
            <a:endParaRPr lang="en-GB"/>
          </a:p>
        </p:txBody>
      </p:sp>
    </p:spTree>
    <p:extLst>
      <p:ext uri="{BB962C8B-B14F-4D97-AF65-F5344CB8AC3E}">
        <p14:creationId xmlns:p14="http://schemas.microsoft.com/office/powerpoint/2010/main" val="3629866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vl1pPr>
          </a:lstStyle>
          <a:p>
            <a:fld id="{2D5A9731-F388-4D02-B97F-8CC1640A3E97}" type="datetimeFigureOut">
              <a:rPr lang="en-GB" smtClean="0"/>
              <a:t>01/11/2022</a:t>
            </a:fld>
            <a:endParaRPr lang="en-GB"/>
          </a:p>
        </p:txBody>
      </p:sp>
      <p:sp>
        <p:nvSpPr>
          <p:cNvPr id="4" name="Slide Image Placeholder 3"/>
          <p:cNvSpPr>
            <a:spLocks noGrp="1" noRot="1" noChangeAspect="1"/>
          </p:cNvSpPr>
          <p:nvPr>
            <p:ph type="sldImg" idx="2"/>
          </p:nvPr>
        </p:nvSpPr>
        <p:spPr>
          <a:xfrm>
            <a:off x="912813" y="744538"/>
            <a:ext cx="4964112"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vl1pPr>
          </a:lstStyle>
          <a:p>
            <a:fld id="{85DF3F93-93BD-4436-8797-3963E779B76F}" type="slidenum">
              <a:rPr lang="en-GB" smtClean="0"/>
              <a:t>‹#›</a:t>
            </a:fld>
            <a:endParaRPr lang="en-GB"/>
          </a:p>
        </p:txBody>
      </p:sp>
    </p:spTree>
    <p:extLst>
      <p:ext uri="{BB962C8B-B14F-4D97-AF65-F5344CB8AC3E}">
        <p14:creationId xmlns:p14="http://schemas.microsoft.com/office/powerpoint/2010/main" val="136161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914400" y="744538"/>
            <a:ext cx="4960938" cy="3722687"/>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err="1"/>
              <a:t>Forewind</a:t>
            </a:r>
            <a:r>
              <a:rPr lang="en-GB" dirty="0"/>
              <a:t> - a consortium of leading energy companies:</a:t>
            </a:r>
          </a:p>
          <a:p>
            <a:endParaRPr lang="en-GB" dirty="0"/>
          </a:p>
          <a:p>
            <a:endParaRPr lang="en-GB" dirty="0"/>
          </a:p>
          <a:p>
            <a:endParaRPr lang="en-GB" dirty="0"/>
          </a:p>
          <a:p>
            <a:endParaRPr lang="en-GB" dirty="0"/>
          </a:p>
          <a:p>
            <a:r>
              <a:rPr lang="en-GB" dirty="0"/>
              <a:t>Joined forces to bid for the Dogger Bank Zone - part of The Crown Estate’s third licence round for UK offshore wind farms (Round 3) in 2010.</a:t>
            </a:r>
          </a:p>
          <a:p>
            <a:r>
              <a:rPr lang="en-GB" dirty="0" err="1"/>
              <a:t>Forewind</a:t>
            </a:r>
            <a:r>
              <a:rPr lang="en-GB" dirty="0"/>
              <a:t> combines extensive experience of international offshore project delivery and renewables development, construction, asset management and operations, with UK utility expertise spanning the complete electricity value chain.</a:t>
            </a:r>
          </a:p>
          <a:p>
            <a:r>
              <a:rPr lang="en-GB" dirty="0"/>
              <a:t>Together as </a:t>
            </a:r>
            <a:r>
              <a:rPr lang="en-GB" dirty="0" err="1"/>
              <a:t>Forewind</a:t>
            </a:r>
            <a:r>
              <a:rPr lang="en-GB" dirty="0"/>
              <a:t> we have the experience and expertise to deliver the extraordinary challenges facing all Round 3 developers.</a:t>
            </a:r>
          </a:p>
          <a:p>
            <a:r>
              <a:rPr lang="en-GB" dirty="0" err="1"/>
              <a:t>Forewind</a:t>
            </a:r>
            <a:r>
              <a:rPr lang="en-GB" dirty="0"/>
              <a:t> is committed to securing all necessary consents required for the construction and development of Dogger Bank.</a:t>
            </a:r>
          </a:p>
          <a:p>
            <a:endParaRPr lang="en-US" dirty="0"/>
          </a:p>
        </p:txBody>
      </p:sp>
      <p:sp>
        <p:nvSpPr>
          <p:cNvPr id="4" name="Slide Number Placeholder 3"/>
          <p:cNvSpPr>
            <a:spLocks noGrp="1"/>
          </p:cNvSpPr>
          <p:nvPr>
            <p:ph type="sldNum" sz="quarter" idx="5"/>
          </p:nvPr>
        </p:nvSpPr>
        <p:spPr/>
        <p:txBody>
          <a:bodyPr/>
          <a:lstStyle/>
          <a:p>
            <a:pPr>
              <a:defRPr/>
            </a:pPr>
            <a:fld id="{C752AA9F-D821-4B57-8A1A-BC82361FDD58}" type="slidenum">
              <a:rPr lang="en-GB" smtClean="0">
                <a:solidFill>
                  <a:prstClr val="black"/>
                </a:solidFill>
              </a:rPr>
              <a:pPr>
                <a:defRPr/>
              </a:pPr>
              <a:t>4</a:t>
            </a:fld>
            <a:endParaRPr lang="en-GB"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0938"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00C33CD-384D-4FD0-8B0F-8A673AF4FFA3}" type="slidenum">
              <a:rPr lang="en-GB" smtClean="0">
                <a:solidFill>
                  <a:prstClr val="black"/>
                </a:solidFill>
              </a:rPr>
              <a:pPr>
                <a:defRPr/>
              </a:pPr>
              <a:t>6</a:t>
            </a:fld>
            <a:endParaRPr lang="en-GB" dirty="0">
              <a:solidFill>
                <a:prstClr val="black"/>
              </a:solidFill>
            </a:endParaRPr>
          </a:p>
        </p:txBody>
      </p:sp>
    </p:spTree>
    <p:extLst>
      <p:ext uri="{BB962C8B-B14F-4D97-AF65-F5344CB8AC3E}">
        <p14:creationId xmlns:p14="http://schemas.microsoft.com/office/powerpoint/2010/main" val="277292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0938"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00C33CD-384D-4FD0-8B0F-8A673AF4FFA3}" type="slidenum">
              <a:rPr lang="en-GB" smtClean="0">
                <a:solidFill>
                  <a:prstClr val="black"/>
                </a:solidFill>
              </a:rPr>
              <a:pPr>
                <a:defRPr/>
              </a:pPr>
              <a:t>7</a:t>
            </a:fld>
            <a:endParaRPr lang="en-GB" dirty="0">
              <a:solidFill>
                <a:prstClr val="black"/>
              </a:solidFill>
            </a:endParaRPr>
          </a:p>
        </p:txBody>
      </p:sp>
    </p:spTree>
    <p:extLst>
      <p:ext uri="{BB962C8B-B14F-4D97-AF65-F5344CB8AC3E}">
        <p14:creationId xmlns:p14="http://schemas.microsoft.com/office/powerpoint/2010/main" val="277292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xfrm>
            <a:off x="914400" y="744538"/>
            <a:ext cx="4960938" cy="3722687"/>
          </a:xfrm>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6F1EA90-7630-4E87-99F4-DD23B35F5B7B}" type="slidenum">
              <a:rPr lang="en-GB" sz="1200"/>
              <a:pPr eaLnBrk="1" hangingPunct="1"/>
              <a:t>19</a:t>
            </a:fld>
            <a:endParaRPr lang="en-GB"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xfrm>
            <a:off x="914400" y="744538"/>
            <a:ext cx="4960938" cy="3722687"/>
          </a:xfrm>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latin typeface="Arial"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charset="0"/>
                <a:ea typeface="+mn-ea"/>
                <a:cs typeface="+mn-cs"/>
              </a:rPr>
              <a:t>Surveys form an integral aspect of the development process and the resulting information will be used to assist with tranche and/or project selection as well as informing the Environmental Impact Assessment. The following surveys are underway or have been completed.</a:t>
            </a:r>
          </a:p>
          <a:p>
            <a:endParaRPr lang="en-GB" dirty="0">
              <a:latin typeface="Arial" pitchFamily="34" charset="0"/>
              <a:ea typeface="ＭＳ Ｐゴシック" pitchFamily="34" charset="-128"/>
            </a:endParaRPr>
          </a:p>
          <a:p>
            <a:endParaRPr lang="en-GB" dirty="0">
              <a:latin typeface="Arial" pitchFamily="34" charset="0"/>
              <a:ea typeface="ＭＳ Ｐゴシック" pitchFamily="34" charset="-128"/>
            </a:endParaRPr>
          </a:p>
          <a:p>
            <a:endParaRPr lang="en-GB" dirty="0">
              <a:latin typeface="Arial" pitchFamily="34" charset="0"/>
              <a:ea typeface="ＭＳ Ｐゴシック" pitchFamily="34" charset="-128"/>
            </a:endParaRPr>
          </a:p>
          <a:p>
            <a:r>
              <a:rPr lang="en-GB" dirty="0">
                <a:latin typeface="Arial" pitchFamily="34" charset="0"/>
                <a:ea typeface="ＭＳ Ｐゴシック" pitchFamily="34" charset="-128"/>
              </a:rPr>
              <a:t>A big part of our activity remains operational data collection – particularly in the difficult marine environment.</a:t>
            </a:r>
          </a:p>
          <a:p>
            <a:r>
              <a:rPr lang="en-GB" dirty="0">
                <a:latin typeface="Arial" pitchFamily="34" charset="0"/>
                <a:ea typeface="ＭＳ Ｐゴシック" pitchFamily="34" charset="-128"/>
              </a:rPr>
              <a:t>We’ve continued with our hands on approach to managing offshore contracts, with a strong </a:t>
            </a:r>
            <a:r>
              <a:rPr lang="en-GB" dirty="0" err="1">
                <a:latin typeface="Arial" pitchFamily="34" charset="0"/>
                <a:ea typeface="ＭＳ Ｐゴシック" pitchFamily="34" charset="-128"/>
              </a:rPr>
              <a:t>Forewind</a:t>
            </a:r>
            <a:r>
              <a:rPr lang="en-GB" dirty="0">
                <a:latin typeface="Arial" pitchFamily="34" charset="0"/>
                <a:ea typeface="ＭＳ Ｐゴシック" pitchFamily="34" charset="-128"/>
              </a:rPr>
              <a:t> presence, typically with our own reps.</a:t>
            </a:r>
          </a:p>
          <a:p>
            <a:r>
              <a:rPr lang="en-GB" dirty="0">
                <a:latin typeface="Arial" pitchFamily="34" charset="0"/>
                <a:ea typeface="ＭＳ Ｐゴシック" pitchFamily="34" charset="-128"/>
              </a:rPr>
              <a:t>Regrettably we’ve had some incidents, including some serious near misses – but we’ve followed these up well and shared findings with the rest of the industry.</a:t>
            </a:r>
          </a:p>
          <a:p>
            <a:r>
              <a:rPr lang="en-GB" dirty="0">
                <a:latin typeface="Arial" pitchFamily="34" charset="0"/>
                <a:ea typeface="ＭＳ Ｐゴシック" pitchFamily="34" charset="-128"/>
              </a:rPr>
              <a:t>We’ve delivered.  An enormous amount of survey work; despite some tough weather conditions:</a:t>
            </a:r>
          </a:p>
          <a:p>
            <a:r>
              <a:rPr lang="en-GB" dirty="0">
                <a:latin typeface="Arial" pitchFamily="34" charset="0"/>
                <a:ea typeface="ＭＳ Ｐゴシック" pitchFamily="34" charset="-128"/>
              </a:rPr>
              <a:t>Bird surveys - 2½ years of almost continuous boat-based survey completed with </a:t>
            </a:r>
            <a:r>
              <a:rPr lang="en-GB" dirty="0" err="1">
                <a:latin typeface="Arial" pitchFamily="34" charset="0"/>
                <a:ea typeface="ＭＳ Ｐゴシック" pitchFamily="34" charset="-128"/>
              </a:rPr>
              <a:t>Gardline</a:t>
            </a:r>
            <a:r>
              <a:rPr lang="en-GB" dirty="0">
                <a:latin typeface="Arial" pitchFamily="34" charset="0"/>
                <a:ea typeface="ＭＳ Ｐゴシック" pitchFamily="34" charset="-128"/>
              </a:rPr>
              <a:t>.</a:t>
            </a:r>
          </a:p>
          <a:p>
            <a:r>
              <a:rPr lang="en-GB" dirty="0" err="1">
                <a:latin typeface="Arial" pitchFamily="34" charset="0"/>
                <a:ea typeface="ＭＳ Ｐゴシック" pitchFamily="34" charset="-128"/>
              </a:rPr>
              <a:t>Metocean</a:t>
            </a:r>
            <a:r>
              <a:rPr lang="en-GB" dirty="0">
                <a:latin typeface="Arial" pitchFamily="34" charset="0"/>
                <a:ea typeface="ＭＳ Ｐゴシック" pitchFamily="34" charset="-128"/>
              </a:rPr>
              <a:t> – despite the mysterious incident of the disappearing buoys.</a:t>
            </a:r>
          </a:p>
          <a:p>
            <a:r>
              <a:rPr lang="en-GB" dirty="0">
                <a:latin typeface="Arial" pitchFamily="34" charset="0"/>
                <a:ea typeface="ＭＳ Ｐゴシック" pitchFamily="34" charset="-128"/>
              </a:rPr>
              <a:t>Geophysics</a:t>
            </a:r>
          </a:p>
          <a:p>
            <a:r>
              <a:rPr lang="en-GB" dirty="0">
                <a:latin typeface="Arial" pitchFamily="34" charset="0"/>
                <a:ea typeface="ＭＳ Ｐゴシック" pitchFamily="34" charset="-128"/>
              </a:rPr>
              <a:t>Benthic</a:t>
            </a:r>
          </a:p>
          <a:p>
            <a:r>
              <a:rPr lang="en-GB" dirty="0">
                <a:latin typeface="Arial" pitchFamily="34" charset="0"/>
                <a:ea typeface="ＭＳ Ｐゴシック" pitchFamily="34" charset="-128"/>
              </a:rPr>
              <a:t>Fish ecology</a:t>
            </a:r>
          </a:p>
          <a:p>
            <a:r>
              <a:rPr lang="en-GB" dirty="0" err="1">
                <a:latin typeface="Arial" pitchFamily="34" charset="0"/>
                <a:ea typeface="ＭＳ Ｐゴシック" pitchFamily="34" charset="-128"/>
              </a:rPr>
              <a:t>Geotech</a:t>
            </a:r>
            <a:endParaRPr lang="en-GB" dirty="0">
              <a:latin typeface="Arial" pitchFamily="34" charset="0"/>
              <a:ea typeface="ＭＳ Ｐゴシック" pitchFamily="34" charset="-128"/>
            </a:endParaRPr>
          </a:p>
          <a:p>
            <a:r>
              <a:rPr lang="en-GB" dirty="0">
                <a:latin typeface="Arial" pitchFamily="34" charset="0"/>
                <a:ea typeface="ＭＳ Ｐゴシック" pitchFamily="34" charset="-128"/>
              </a:rPr>
              <a:t>And site surveys for the met masts.</a:t>
            </a:r>
          </a:p>
          <a:p>
            <a:endParaRPr lang="en-US" dirty="0">
              <a:latin typeface="Arial" pitchFamily="34" charset="0"/>
              <a:ea typeface="ＭＳ Ｐゴシック"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6F1EA90-7630-4E87-99F4-DD23B35F5B7B}" type="slidenum">
              <a:rPr lang="en-GB" sz="1200"/>
              <a:pPr eaLnBrk="1" hangingPunct="1"/>
              <a:t>20</a:t>
            </a:fld>
            <a:endParaRPr lang="en-GB"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35km² East </a:t>
            </a:r>
            <a:r>
              <a:rPr lang="en-GB" dirty="0" err="1"/>
              <a:t>Lincs</a:t>
            </a:r>
            <a:r>
              <a:rPr lang="en-GB" dirty="0"/>
              <a:t> wind farm will consist of 75 turbines in a depth of between 10-15m water in the North Sea. The project, costing £725m, will generate 250MW of electricity annually. The rotor blades will be 58.5m long and the rotor will be 120m diameter. The maximum height to the tip of the blade will be 170m. In layman’s terms this is about the height of 23 double-decker buses.</a:t>
            </a:r>
          </a:p>
          <a:p>
            <a:r>
              <a:rPr lang="en-GB" dirty="0"/>
              <a:t>The turbines will be spaced at a distance of 500m. The hub height will be 100m. The </a:t>
            </a:r>
            <a:r>
              <a:rPr lang="en-GB" dirty="0" err="1"/>
              <a:t>narcelle</a:t>
            </a:r>
            <a:r>
              <a:rPr lang="en-GB" dirty="0"/>
              <a:t> and the hub of the turbines will be installed on top of the turbine tower. </a:t>
            </a:r>
            <a:r>
              <a:rPr lang="en-GB"/>
              <a:t>This will be supported by a foundation attached to the seabed. </a:t>
            </a:r>
          </a:p>
          <a:p>
            <a:endParaRPr lang="en-GB"/>
          </a:p>
        </p:txBody>
      </p:sp>
      <p:sp>
        <p:nvSpPr>
          <p:cNvPr id="4" name="Slide Number Placeholder 3"/>
          <p:cNvSpPr>
            <a:spLocks noGrp="1"/>
          </p:cNvSpPr>
          <p:nvPr>
            <p:ph type="sldNum" sz="quarter" idx="10"/>
          </p:nvPr>
        </p:nvSpPr>
        <p:spPr/>
        <p:txBody>
          <a:bodyPr/>
          <a:lstStyle/>
          <a:p>
            <a:fld id="{85DF3F93-93BD-4436-8797-3963E779B76F}" type="slidenum">
              <a:rPr lang="en-GB" smtClean="0"/>
              <a:t>31</a:t>
            </a:fld>
            <a:endParaRPr lang="en-GB"/>
          </a:p>
        </p:txBody>
      </p:sp>
    </p:spTree>
    <p:extLst>
      <p:ext uri="{BB962C8B-B14F-4D97-AF65-F5344CB8AC3E}">
        <p14:creationId xmlns:p14="http://schemas.microsoft.com/office/powerpoint/2010/main" val="330456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turbine dimensions depend on the size (MW) of the turbines. </a:t>
            </a:r>
          </a:p>
        </p:txBody>
      </p:sp>
      <p:sp>
        <p:nvSpPr>
          <p:cNvPr id="4" name="Slide Number Placeholder 3"/>
          <p:cNvSpPr>
            <a:spLocks noGrp="1"/>
          </p:cNvSpPr>
          <p:nvPr>
            <p:ph type="sldNum" sz="quarter" idx="10"/>
          </p:nvPr>
        </p:nvSpPr>
        <p:spPr/>
        <p:txBody>
          <a:bodyPr/>
          <a:lstStyle/>
          <a:p>
            <a:fld id="{85DF3F93-93BD-4436-8797-3963E779B76F}" type="slidenum">
              <a:rPr lang="en-GB" smtClean="0"/>
              <a:t>32</a:t>
            </a:fld>
            <a:endParaRPr lang="en-GB"/>
          </a:p>
        </p:txBody>
      </p:sp>
    </p:spTree>
    <p:extLst>
      <p:ext uri="{BB962C8B-B14F-4D97-AF65-F5344CB8AC3E}">
        <p14:creationId xmlns:p14="http://schemas.microsoft.com/office/powerpoint/2010/main" val="330456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81ADA83-CC53-45FB-B0FC-7D12687029A9}"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21987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1ADA83-CC53-45FB-B0FC-7D12687029A9}"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373539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1ADA83-CC53-45FB-B0FC-7D12687029A9}"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176141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
            <a:ext cx="9144000" cy="3414713"/>
          </a:xfrm>
          <a:prstGeom prst="rect">
            <a:avLst/>
          </a:prstGeom>
          <a:solidFill>
            <a:srgbClr val="43B3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nchor="ctr"/>
          <a:lstStyle/>
          <a:p>
            <a:pPr algn="ctr" fontAlgn="base">
              <a:spcBef>
                <a:spcPct val="0"/>
              </a:spcBef>
              <a:spcAft>
                <a:spcPct val="0"/>
              </a:spcAft>
            </a:pPr>
            <a:endParaRPr lang="en-US">
              <a:solidFill>
                <a:prstClr val="black"/>
              </a:solidFill>
              <a:cs typeface="Arial"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990" y="5154615"/>
            <a:ext cx="3339611"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p:cNvSpPr>
            <a:spLocks noGrp="1" noChangeArrowheads="1"/>
          </p:cNvSpPr>
          <p:nvPr>
            <p:ph type="ctrTitle"/>
          </p:nvPr>
        </p:nvSpPr>
        <p:spPr>
          <a:xfrm>
            <a:off x="469902" y="2244728"/>
            <a:ext cx="7197725" cy="1057275"/>
          </a:xfrm>
        </p:spPr>
        <p:txBody>
          <a:bodyPr anchor="t"/>
          <a:lstStyle>
            <a:lvl1pPr>
              <a:defRPr sz="2800">
                <a:solidFill>
                  <a:srgbClr val="FFFFFF"/>
                </a:solidFill>
              </a:defRPr>
            </a:lvl1pPr>
          </a:lstStyle>
          <a:p>
            <a:r>
              <a:rPr lang="en-GB"/>
              <a:t>Click to edit Master title style</a:t>
            </a:r>
          </a:p>
        </p:txBody>
      </p:sp>
      <p:sp>
        <p:nvSpPr>
          <p:cNvPr id="157700" name="Rectangle 4"/>
          <p:cNvSpPr>
            <a:spLocks noGrp="1" noChangeArrowheads="1"/>
          </p:cNvSpPr>
          <p:nvPr>
            <p:ph type="subTitle" idx="1"/>
          </p:nvPr>
        </p:nvSpPr>
        <p:spPr>
          <a:xfrm>
            <a:off x="468315" y="3527428"/>
            <a:ext cx="7197725" cy="1439863"/>
          </a:xfrm>
        </p:spPr>
        <p:txBody>
          <a:bodyPr lIns="71991" tIns="71991" rIns="71991" bIns="71991"/>
          <a:lstStyle>
            <a:lvl1pPr marL="0" indent="0">
              <a:buFontTx/>
              <a:buNone/>
              <a:defRPr/>
            </a:lvl1pPr>
          </a:lstStyle>
          <a:p>
            <a:r>
              <a:rPr lang="en-GB"/>
              <a:t>Click to edit Master subtitle style</a:t>
            </a:r>
          </a:p>
        </p:txBody>
      </p:sp>
      <p:sp>
        <p:nvSpPr>
          <p:cNvPr id="6" name="Rectangle 6"/>
          <p:cNvSpPr>
            <a:spLocks noGrp="1" noChangeArrowheads="1"/>
          </p:cNvSpPr>
          <p:nvPr>
            <p:ph type="ftr" sz="quarter" idx="10"/>
          </p:nvPr>
        </p:nvSpPr>
        <p:spPr/>
        <p:txBody>
          <a:bodyPr/>
          <a:lstStyle>
            <a:lvl1pPr>
              <a:defRPr/>
            </a:lvl1pPr>
          </a:lstStyle>
          <a:p>
            <a:pPr>
              <a:defRPr/>
            </a:pPr>
            <a:r>
              <a:rPr lang="en-GB">
                <a:solidFill>
                  <a:prstClr val="black"/>
                </a:solidFill>
              </a:rPr>
              <a:t>CONFIDENTIAL</a:t>
            </a:r>
          </a:p>
        </p:txBody>
      </p:sp>
      <p:sp>
        <p:nvSpPr>
          <p:cNvPr id="7" name="Rectangle 7"/>
          <p:cNvSpPr>
            <a:spLocks noGrp="1" noChangeArrowheads="1"/>
          </p:cNvSpPr>
          <p:nvPr>
            <p:ph type="sldNum" sz="quarter" idx="11"/>
          </p:nvPr>
        </p:nvSpPr>
        <p:spPr/>
        <p:txBody>
          <a:bodyPr/>
          <a:lstStyle>
            <a:lvl1pPr>
              <a:defRPr/>
            </a:lvl1pPr>
          </a:lstStyle>
          <a:p>
            <a:pPr>
              <a:defRPr/>
            </a:pPr>
            <a:fld id="{0CFD4CFA-2C82-4491-8684-8CD7F6B1ABAE}" type="slidenum">
              <a:rPr lang="en-GB">
                <a:solidFill>
                  <a:prstClr val="white"/>
                </a:solidFill>
              </a:rPr>
              <a:pPr>
                <a:defRPr/>
              </a:pPr>
              <a:t>‹#›</a:t>
            </a:fld>
            <a:endParaRPr lang="en-GB" dirty="0">
              <a:solidFill>
                <a:prstClr val="white"/>
              </a:solidFill>
            </a:endParaRPr>
          </a:p>
        </p:txBody>
      </p:sp>
      <p:sp>
        <p:nvSpPr>
          <p:cNvPr id="8" name="Rectangle 8"/>
          <p:cNvSpPr>
            <a:spLocks noGrp="1" noChangeArrowheads="1"/>
          </p:cNvSpPr>
          <p:nvPr>
            <p:ph type="dt" sz="half" idx="12"/>
          </p:nvPr>
        </p:nvSpPr>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3030977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5" name="Rectangle 3"/>
          <p:cNvSpPr>
            <a:spLocks noGrp="1" noChangeArrowheads="1"/>
          </p:cNvSpPr>
          <p:nvPr>
            <p:ph type="sldNum" sz="quarter" idx="11"/>
          </p:nvPr>
        </p:nvSpPr>
        <p:spPr>
          <a:ln/>
        </p:spPr>
        <p:txBody>
          <a:bodyPr/>
          <a:lstStyle>
            <a:lvl1pPr>
              <a:defRPr/>
            </a:lvl1pPr>
          </a:lstStyle>
          <a:p>
            <a:pPr>
              <a:defRPr/>
            </a:pPr>
            <a:fld id="{BC8D48D1-ACD0-498B-A204-8E34F0841122}" type="slidenum">
              <a:rPr lang="en-GB">
                <a:solidFill>
                  <a:prstClr val="white"/>
                </a:solidFill>
              </a:rPr>
              <a:pPr>
                <a:defRPr/>
              </a:pPr>
              <a:t>‹#›</a:t>
            </a:fld>
            <a:endParaRPr lang="en-GB" dirty="0">
              <a:solidFill>
                <a:prstClr val="white"/>
              </a:solidFill>
            </a:endParaRPr>
          </a:p>
        </p:txBody>
      </p:sp>
      <p:sp>
        <p:nvSpPr>
          <p:cNvPr id="6"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362314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8" indent="0">
              <a:buNone/>
              <a:defRPr sz="1800"/>
            </a:lvl2pPr>
            <a:lvl3pPr marL="914296" indent="0">
              <a:buNone/>
              <a:defRPr sz="1600"/>
            </a:lvl3pPr>
            <a:lvl4pPr marL="1371445" indent="0">
              <a:buNone/>
              <a:defRPr sz="1400"/>
            </a:lvl4pPr>
            <a:lvl5pPr marL="1828592" indent="0">
              <a:buNone/>
              <a:defRPr sz="1400"/>
            </a:lvl5pPr>
            <a:lvl6pPr marL="2285740" indent="0">
              <a:buNone/>
              <a:defRPr sz="1400"/>
            </a:lvl6pPr>
            <a:lvl7pPr marL="2742888" indent="0">
              <a:buNone/>
              <a:defRPr sz="1400"/>
            </a:lvl7pPr>
            <a:lvl8pPr marL="3200036" indent="0">
              <a:buNone/>
              <a:defRPr sz="1400"/>
            </a:lvl8pPr>
            <a:lvl9pPr marL="3657184"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5" name="Rectangle 3"/>
          <p:cNvSpPr>
            <a:spLocks noGrp="1" noChangeArrowheads="1"/>
          </p:cNvSpPr>
          <p:nvPr>
            <p:ph type="sldNum" sz="quarter" idx="11"/>
          </p:nvPr>
        </p:nvSpPr>
        <p:spPr>
          <a:ln/>
        </p:spPr>
        <p:txBody>
          <a:bodyPr/>
          <a:lstStyle>
            <a:lvl1pPr>
              <a:defRPr/>
            </a:lvl1pPr>
          </a:lstStyle>
          <a:p>
            <a:pPr>
              <a:defRPr/>
            </a:pPr>
            <a:fld id="{8F5DBFD7-B38C-4828-977F-A0767B4F3DE5}" type="slidenum">
              <a:rPr lang="en-GB">
                <a:solidFill>
                  <a:prstClr val="white"/>
                </a:solidFill>
              </a:rPr>
              <a:pPr>
                <a:defRPr/>
              </a:pPr>
              <a:t>‹#›</a:t>
            </a:fld>
            <a:endParaRPr lang="en-GB" dirty="0">
              <a:solidFill>
                <a:prstClr val="white"/>
              </a:solidFill>
            </a:endParaRPr>
          </a:p>
        </p:txBody>
      </p:sp>
      <p:sp>
        <p:nvSpPr>
          <p:cNvPr id="6"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4272381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34950" y="1114428"/>
            <a:ext cx="4241800" cy="5038725"/>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114428"/>
            <a:ext cx="4243388" cy="5038725"/>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6" name="Rectangle 3"/>
          <p:cNvSpPr>
            <a:spLocks noGrp="1" noChangeArrowheads="1"/>
          </p:cNvSpPr>
          <p:nvPr>
            <p:ph type="sldNum" sz="quarter" idx="11"/>
          </p:nvPr>
        </p:nvSpPr>
        <p:spPr>
          <a:ln/>
        </p:spPr>
        <p:txBody>
          <a:bodyPr/>
          <a:lstStyle>
            <a:lvl1pPr>
              <a:defRPr/>
            </a:lvl1pPr>
          </a:lstStyle>
          <a:p>
            <a:pPr>
              <a:defRPr/>
            </a:pPr>
            <a:fld id="{1230E512-8DB1-4152-A05E-465DFF10741A}" type="slidenum">
              <a:rPr lang="en-GB">
                <a:solidFill>
                  <a:prstClr val="white"/>
                </a:solidFill>
              </a:rPr>
              <a:pPr>
                <a:defRPr/>
              </a:pPr>
              <a:t>‹#›</a:t>
            </a:fld>
            <a:endParaRPr lang="en-GB" dirty="0">
              <a:solidFill>
                <a:prstClr val="white"/>
              </a:solidFill>
            </a:endParaRPr>
          </a:p>
        </p:txBody>
      </p:sp>
      <p:sp>
        <p:nvSpPr>
          <p:cNvPr id="7"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2890005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8" name="Rectangle 3"/>
          <p:cNvSpPr>
            <a:spLocks noGrp="1" noChangeArrowheads="1"/>
          </p:cNvSpPr>
          <p:nvPr>
            <p:ph type="sldNum" sz="quarter" idx="11"/>
          </p:nvPr>
        </p:nvSpPr>
        <p:spPr>
          <a:ln/>
        </p:spPr>
        <p:txBody>
          <a:bodyPr/>
          <a:lstStyle>
            <a:lvl1pPr>
              <a:defRPr/>
            </a:lvl1pPr>
          </a:lstStyle>
          <a:p>
            <a:pPr>
              <a:defRPr/>
            </a:pPr>
            <a:fld id="{556DB582-A67B-429D-8DE2-6FBD8B8C4DA8}" type="slidenum">
              <a:rPr lang="en-GB">
                <a:solidFill>
                  <a:prstClr val="white"/>
                </a:solidFill>
              </a:rPr>
              <a:pPr>
                <a:defRPr/>
              </a:pPr>
              <a:t>‹#›</a:t>
            </a:fld>
            <a:endParaRPr lang="en-GB" dirty="0">
              <a:solidFill>
                <a:prstClr val="white"/>
              </a:solidFill>
            </a:endParaRPr>
          </a:p>
        </p:txBody>
      </p:sp>
      <p:sp>
        <p:nvSpPr>
          <p:cNvPr id="9"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3155218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4" name="Rectangle 3"/>
          <p:cNvSpPr>
            <a:spLocks noGrp="1" noChangeArrowheads="1"/>
          </p:cNvSpPr>
          <p:nvPr>
            <p:ph type="sldNum" sz="quarter" idx="11"/>
          </p:nvPr>
        </p:nvSpPr>
        <p:spPr>
          <a:ln/>
        </p:spPr>
        <p:txBody>
          <a:bodyPr/>
          <a:lstStyle>
            <a:lvl1pPr>
              <a:defRPr/>
            </a:lvl1pPr>
          </a:lstStyle>
          <a:p>
            <a:pPr>
              <a:defRPr/>
            </a:pPr>
            <a:fld id="{0AF6BB61-4721-450C-A3BE-E1875A2D40BD}" type="slidenum">
              <a:rPr lang="en-GB">
                <a:solidFill>
                  <a:prstClr val="white"/>
                </a:solidFill>
              </a:rPr>
              <a:pPr>
                <a:defRPr/>
              </a:pPr>
              <a:t>‹#›</a:t>
            </a:fld>
            <a:endParaRPr lang="en-GB" dirty="0">
              <a:solidFill>
                <a:prstClr val="white"/>
              </a:solidFill>
            </a:endParaRPr>
          </a:p>
        </p:txBody>
      </p:sp>
      <p:sp>
        <p:nvSpPr>
          <p:cNvPr id="5"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77163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3" name="Rectangle 3"/>
          <p:cNvSpPr>
            <a:spLocks noGrp="1" noChangeArrowheads="1"/>
          </p:cNvSpPr>
          <p:nvPr>
            <p:ph type="sldNum" sz="quarter" idx="11"/>
          </p:nvPr>
        </p:nvSpPr>
        <p:spPr>
          <a:ln/>
        </p:spPr>
        <p:txBody>
          <a:bodyPr/>
          <a:lstStyle>
            <a:lvl1pPr>
              <a:defRPr/>
            </a:lvl1pPr>
          </a:lstStyle>
          <a:p>
            <a:pPr>
              <a:defRPr/>
            </a:pPr>
            <a:fld id="{EDF7B2D1-1A91-490F-85E4-B763BB091ADF}" type="slidenum">
              <a:rPr lang="en-GB">
                <a:solidFill>
                  <a:prstClr val="white"/>
                </a:solidFill>
              </a:rPr>
              <a:pPr>
                <a:defRPr/>
              </a:pPr>
              <a:t>‹#›</a:t>
            </a:fld>
            <a:endParaRPr lang="en-GB" dirty="0">
              <a:solidFill>
                <a:prstClr val="white"/>
              </a:solidFill>
            </a:endParaRPr>
          </a:p>
        </p:txBody>
      </p:sp>
      <p:sp>
        <p:nvSpPr>
          <p:cNvPr id="4"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4119726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1"/>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6" name="Rectangle 3"/>
          <p:cNvSpPr>
            <a:spLocks noGrp="1" noChangeArrowheads="1"/>
          </p:cNvSpPr>
          <p:nvPr>
            <p:ph type="sldNum" sz="quarter" idx="11"/>
          </p:nvPr>
        </p:nvSpPr>
        <p:spPr>
          <a:ln/>
        </p:spPr>
        <p:txBody>
          <a:bodyPr/>
          <a:lstStyle>
            <a:lvl1pPr>
              <a:defRPr/>
            </a:lvl1pPr>
          </a:lstStyle>
          <a:p>
            <a:pPr>
              <a:defRPr/>
            </a:pPr>
            <a:fld id="{E064A4CA-DD8C-464A-A228-B4AADF2E895B}" type="slidenum">
              <a:rPr lang="en-GB">
                <a:solidFill>
                  <a:prstClr val="white"/>
                </a:solidFill>
              </a:rPr>
              <a:pPr>
                <a:defRPr/>
              </a:pPr>
              <a:t>‹#›</a:t>
            </a:fld>
            <a:endParaRPr lang="en-GB" dirty="0">
              <a:solidFill>
                <a:prstClr val="white"/>
              </a:solidFill>
            </a:endParaRPr>
          </a:p>
        </p:txBody>
      </p:sp>
      <p:sp>
        <p:nvSpPr>
          <p:cNvPr id="7"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164939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1ADA83-CC53-45FB-B0FC-7D12687029A9}"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1795163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pPr lvl="0"/>
            <a:endParaRPr lang="en-GB" noProof="0"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6" name="Rectangle 3"/>
          <p:cNvSpPr>
            <a:spLocks noGrp="1" noChangeArrowheads="1"/>
          </p:cNvSpPr>
          <p:nvPr>
            <p:ph type="sldNum" sz="quarter" idx="11"/>
          </p:nvPr>
        </p:nvSpPr>
        <p:spPr>
          <a:ln/>
        </p:spPr>
        <p:txBody>
          <a:bodyPr/>
          <a:lstStyle>
            <a:lvl1pPr>
              <a:defRPr/>
            </a:lvl1pPr>
          </a:lstStyle>
          <a:p>
            <a:pPr>
              <a:defRPr/>
            </a:pPr>
            <a:fld id="{7158F599-3028-4458-A568-C0B8EB089BEB}" type="slidenum">
              <a:rPr lang="en-GB">
                <a:solidFill>
                  <a:prstClr val="white"/>
                </a:solidFill>
              </a:rPr>
              <a:pPr>
                <a:defRPr/>
              </a:pPr>
              <a:t>‹#›</a:t>
            </a:fld>
            <a:endParaRPr lang="en-GB" dirty="0">
              <a:solidFill>
                <a:prstClr val="white"/>
              </a:solidFill>
            </a:endParaRPr>
          </a:p>
        </p:txBody>
      </p:sp>
      <p:sp>
        <p:nvSpPr>
          <p:cNvPr id="7"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1824656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5" name="Rectangle 3"/>
          <p:cNvSpPr>
            <a:spLocks noGrp="1" noChangeArrowheads="1"/>
          </p:cNvSpPr>
          <p:nvPr>
            <p:ph type="sldNum" sz="quarter" idx="11"/>
          </p:nvPr>
        </p:nvSpPr>
        <p:spPr>
          <a:ln/>
        </p:spPr>
        <p:txBody>
          <a:bodyPr/>
          <a:lstStyle>
            <a:lvl1pPr>
              <a:defRPr/>
            </a:lvl1pPr>
          </a:lstStyle>
          <a:p>
            <a:pPr>
              <a:defRPr/>
            </a:pPr>
            <a:fld id="{F634307B-339C-4950-901E-A21C06680DC2}" type="slidenum">
              <a:rPr lang="en-GB">
                <a:solidFill>
                  <a:prstClr val="white"/>
                </a:solidFill>
              </a:rPr>
              <a:pPr>
                <a:defRPr/>
              </a:pPr>
              <a:t>‹#›</a:t>
            </a:fld>
            <a:endParaRPr lang="en-GB" dirty="0">
              <a:solidFill>
                <a:prstClr val="white"/>
              </a:solidFill>
            </a:endParaRPr>
          </a:p>
        </p:txBody>
      </p:sp>
      <p:sp>
        <p:nvSpPr>
          <p:cNvPr id="6"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3024759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1950" y="25402"/>
            <a:ext cx="2160588" cy="61277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28600" y="25402"/>
            <a:ext cx="6330950" cy="61277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5" name="Rectangle 3"/>
          <p:cNvSpPr>
            <a:spLocks noGrp="1" noChangeArrowheads="1"/>
          </p:cNvSpPr>
          <p:nvPr>
            <p:ph type="sldNum" sz="quarter" idx="11"/>
          </p:nvPr>
        </p:nvSpPr>
        <p:spPr>
          <a:ln/>
        </p:spPr>
        <p:txBody>
          <a:bodyPr/>
          <a:lstStyle>
            <a:lvl1pPr>
              <a:defRPr/>
            </a:lvl1pPr>
          </a:lstStyle>
          <a:p>
            <a:pPr>
              <a:defRPr/>
            </a:pPr>
            <a:fld id="{3B9B5F93-36C5-47FF-AB31-E50C91EE78E0}" type="slidenum">
              <a:rPr lang="en-GB">
                <a:solidFill>
                  <a:prstClr val="white"/>
                </a:solidFill>
              </a:rPr>
              <a:pPr>
                <a:defRPr/>
              </a:pPr>
              <a:t>‹#›</a:t>
            </a:fld>
            <a:endParaRPr lang="en-GB" dirty="0">
              <a:solidFill>
                <a:prstClr val="white"/>
              </a:solidFill>
            </a:endParaRPr>
          </a:p>
        </p:txBody>
      </p:sp>
      <p:sp>
        <p:nvSpPr>
          <p:cNvPr id="6"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775873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3" y="25402"/>
            <a:ext cx="6919913" cy="868363"/>
          </a:xfrm>
        </p:spPr>
        <p:txBody>
          <a:bodyPr/>
          <a:lstStyle/>
          <a:p>
            <a:r>
              <a:rPr lang="en-US"/>
              <a:t>Click to edit Master title style</a:t>
            </a:r>
            <a:endParaRPr lang="en-GB"/>
          </a:p>
        </p:txBody>
      </p:sp>
      <p:sp>
        <p:nvSpPr>
          <p:cNvPr id="3" name="Text Placeholder 2"/>
          <p:cNvSpPr>
            <a:spLocks noGrp="1"/>
          </p:cNvSpPr>
          <p:nvPr>
            <p:ph type="body" sz="half" idx="1"/>
          </p:nvPr>
        </p:nvSpPr>
        <p:spPr>
          <a:xfrm>
            <a:off x="234950" y="1114428"/>
            <a:ext cx="4241800"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114428"/>
            <a:ext cx="42433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ftr" sz="quarter" idx="10"/>
          </p:nvPr>
        </p:nvSpPr>
        <p:spPr>
          <a:ln/>
        </p:spPr>
        <p:txBody>
          <a:bodyPr/>
          <a:lstStyle>
            <a:lvl1pPr>
              <a:defRPr/>
            </a:lvl1pPr>
          </a:lstStyle>
          <a:p>
            <a:pPr>
              <a:defRPr/>
            </a:pPr>
            <a:r>
              <a:rPr lang="en-GB">
                <a:solidFill>
                  <a:prstClr val="black"/>
                </a:solidFill>
              </a:rPr>
              <a:t>CONFIDENTIAL</a:t>
            </a:r>
          </a:p>
        </p:txBody>
      </p:sp>
      <p:sp>
        <p:nvSpPr>
          <p:cNvPr id="6" name="Rectangle 3"/>
          <p:cNvSpPr>
            <a:spLocks noGrp="1" noChangeArrowheads="1"/>
          </p:cNvSpPr>
          <p:nvPr>
            <p:ph type="sldNum" sz="quarter" idx="11"/>
          </p:nvPr>
        </p:nvSpPr>
        <p:spPr>
          <a:ln/>
        </p:spPr>
        <p:txBody>
          <a:bodyPr/>
          <a:lstStyle>
            <a:lvl1pPr>
              <a:defRPr/>
            </a:lvl1pPr>
          </a:lstStyle>
          <a:p>
            <a:pPr>
              <a:defRPr/>
            </a:pPr>
            <a:fld id="{F8520EB7-2C2C-4037-A889-D17E6326A782}" type="slidenum">
              <a:rPr lang="en-GB">
                <a:solidFill>
                  <a:prstClr val="white"/>
                </a:solidFill>
              </a:rPr>
              <a:pPr>
                <a:defRPr/>
              </a:pPr>
              <a:t>‹#›</a:t>
            </a:fld>
            <a:endParaRPr lang="en-GB" dirty="0">
              <a:solidFill>
                <a:prstClr val="white"/>
              </a:solidFill>
            </a:endParaRPr>
          </a:p>
        </p:txBody>
      </p:sp>
      <p:sp>
        <p:nvSpPr>
          <p:cNvPr id="7" name="Rectangle 6"/>
          <p:cNvSpPr>
            <a:spLocks noGrp="1" noChangeArrowheads="1"/>
          </p:cNvSpPr>
          <p:nvPr>
            <p:ph type="dt" sz="half" idx="12"/>
          </p:nvPr>
        </p:nvSpPr>
        <p:spPr>
          <a:ln/>
        </p:spPr>
        <p:txBody>
          <a:bodyPr/>
          <a:lstStyle>
            <a:lvl1pPr>
              <a:defRPr/>
            </a:lvl1pPr>
          </a:lstStyle>
          <a:p>
            <a:pPr>
              <a:defRPr/>
            </a:pPr>
            <a:endParaRPr lang="en-GB">
              <a:solidFill>
                <a:prstClr val="black"/>
              </a:solidFill>
            </a:endParaRPr>
          </a:p>
        </p:txBody>
      </p:sp>
    </p:spTree>
    <p:extLst>
      <p:ext uri="{BB962C8B-B14F-4D97-AF65-F5344CB8AC3E}">
        <p14:creationId xmlns:p14="http://schemas.microsoft.com/office/powerpoint/2010/main" val="225455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19" name="Footer Placeholder 18"/>
          <p:cNvSpPr>
            <a:spLocks noGrp="1"/>
          </p:cNvSpPr>
          <p:nvPr>
            <p:ph type="ftr" sz="quarter" idx="11"/>
          </p:nvPr>
        </p:nvSpPr>
        <p:spPr/>
        <p:txBody>
          <a:bodyPr/>
          <a:lstStyle/>
          <a:p>
            <a:endParaRPr lang="en-GB">
              <a:solidFill>
                <a:srgbClr val="04617B">
                  <a:shade val="90000"/>
                </a:srgbClr>
              </a:solidFill>
            </a:endParaRPr>
          </a:p>
        </p:txBody>
      </p:sp>
      <p:sp>
        <p:nvSpPr>
          <p:cNvPr id="27" name="Slide Number Placeholder 26"/>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3364472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1451896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4024507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6" name="Footer Placeholder 5"/>
          <p:cNvSpPr>
            <a:spLocks noGrp="1"/>
          </p:cNvSpPr>
          <p:nvPr>
            <p:ph type="ftr" sz="quarter" idx="11"/>
          </p:nvPr>
        </p:nvSpPr>
        <p:spPr/>
        <p:txBody>
          <a:bodyPr/>
          <a:lstStyle/>
          <a:p>
            <a:endParaRPr lang="en-GB">
              <a:solidFill>
                <a:srgbClr val="04617B">
                  <a:shade val="90000"/>
                </a:srgbClr>
              </a:solidFill>
            </a:endParaRPr>
          </a:p>
        </p:txBody>
      </p:sp>
      <p:sp>
        <p:nvSpPr>
          <p:cNvPr id="7" name="Slide Number Placeholder 6"/>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2351099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8" name="Footer Placeholder 7"/>
          <p:cNvSpPr>
            <a:spLocks noGrp="1"/>
          </p:cNvSpPr>
          <p:nvPr>
            <p:ph type="ftr" sz="quarter" idx="11"/>
          </p:nvPr>
        </p:nvSpPr>
        <p:spPr/>
        <p:txBody>
          <a:bodyPr/>
          <a:lstStyle/>
          <a:p>
            <a:endParaRPr lang="en-GB">
              <a:solidFill>
                <a:srgbClr val="04617B">
                  <a:shade val="90000"/>
                </a:srgbClr>
              </a:solidFill>
            </a:endParaRPr>
          </a:p>
        </p:txBody>
      </p:sp>
      <p:sp>
        <p:nvSpPr>
          <p:cNvPr id="9" name="Slide Number Placeholder 8"/>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3434261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4" name="Footer Placeholder 3"/>
          <p:cNvSpPr>
            <a:spLocks noGrp="1"/>
          </p:cNvSpPr>
          <p:nvPr>
            <p:ph type="ftr" sz="quarter" idx="11"/>
          </p:nvPr>
        </p:nvSpPr>
        <p:spPr/>
        <p:txBody>
          <a:bodyPr/>
          <a:lstStyle/>
          <a:p>
            <a:endParaRPr lang="en-GB">
              <a:solidFill>
                <a:srgbClr val="04617B">
                  <a:shade val="90000"/>
                </a:srgbClr>
              </a:solidFill>
            </a:endParaRPr>
          </a:p>
        </p:txBody>
      </p:sp>
      <p:sp>
        <p:nvSpPr>
          <p:cNvPr id="5" name="Slide Number Placeholder 4"/>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119653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1ADA83-CC53-45FB-B0FC-7D12687029A9}"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811679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3" name="Footer Placeholder 2"/>
          <p:cNvSpPr>
            <a:spLocks noGrp="1"/>
          </p:cNvSpPr>
          <p:nvPr>
            <p:ph type="ftr" sz="quarter" idx="11"/>
          </p:nvPr>
        </p:nvSpPr>
        <p:spPr/>
        <p:txBody>
          <a:bodyPr/>
          <a:lstStyle/>
          <a:p>
            <a:endParaRPr lang="en-GB">
              <a:solidFill>
                <a:srgbClr val="04617B">
                  <a:shade val="90000"/>
                </a:srgbClr>
              </a:solidFill>
            </a:endParaRPr>
          </a:p>
        </p:txBody>
      </p:sp>
      <p:sp>
        <p:nvSpPr>
          <p:cNvPr id="4" name="Slide Number Placeholder 3"/>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53702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6" name="Footer Placeholder 5"/>
          <p:cNvSpPr>
            <a:spLocks noGrp="1"/>
          </p:cNvSpPr>
          <p:nvPr>
            <p:ph type="ftr" sz="quarter" idx="11"/>
          </p:nvPr>
        </p:nvSpPr>
        <p:spPr/>
        <p:txBody>
          <a:bodyPr/>
          <a:lstStyle/>
          <a:p>
            <a:endParaRPr lang="en-GB">
              <a:solidFill>
                <a:srgbClr val="04617B">
                  <a:shade val="90000"/>
                </a:srgbClr>
              </a:solidFill>
            </a:endParaRPr>
          </a:p>
        </p:txBody>
      </p:sp>
      <p:sp>
        <p:nvSpPr>
          <p:cNvPr id="7" name="Slide Number Placeholder 6"/>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3585955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6" name="Footer Placeholder 5"/>
          <p:cNvSpPr>
            <a:spLocks noGrp="1"/>
          </p:cNvSpPr>
          <p:nvPr>
            <p:ph type="ftr" sz="quarter" idx="11"/>
          </p:nvPr>
        </p:nvSpPr>
        <p:spPr/>
        <p:txBody>
          <a:bodyPr/>
          <a:lstStyle/>
          <a:p>
            <a:endParaRPr lang="en-GB">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39878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1627354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2106009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81ADA83-CC53-45FB-B0FC-7D12687029A9}" type="datetimeFigureOut">
              <a:rPr lang="en-GB" smtClean="0"/>
              <a:t>01/11/2022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14975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81ADA83-CC53-45FB-B0FC-7D12687029A9}" type="datetimeFigureOut">
              <a:rPr lang="en-GB" smtClean="0"/>
              <a:t>01/11/2022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275947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81ADA83-CC53-45FB-B0FC-7D12687029A9}" type="datetimeFigureOut">
              <a:rPr lang="en-GB" smtClean="0"/>
              <a:t>01/11/2022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1115986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ADA83-CC53-45FB-B0FC-7D12687029A9}" type="datetimeFigureOut">
              <a:rPr lang="en-GB" smtClean="0"/>
              <a:t>01/11/2022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346702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ADA83-CC53-45FB-B0FC-7D12687029A9}" type="datetimeFigureOut">
              <a:rPr lang="en-GB" smtClean="0"/>
              <a:t>01/11/2022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130732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ADA83-CC53-45FB-B0FC-7D12687029A9}" type="datetimeFigureOut">
              <a:rPr lang="en-GB" smtClean="0"/>
              <a:t>01/11/2022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656E69-7F45-44AA-81D7-AA347A7A2EF6}" type="slidenum">
              <a:rPr lang="en-GB" smtClean="0"/>
              <a:t>‹#›</a:t>
            </a:fld>
            <a:endParaRPr lang="en-GB"/>
          </a:p>
        </p:txBody>
      </p:sp>
    </p:spTree>
    <p:extLst>
      <p:ext uri="{BB962C8B-B14F-4D97-AF65-F5344CB8AC3E}">
        <p14:creationId xmlns:p14="http://schemas.microsoft.com/office/powerpoint/2010/main" val="239191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ADA83-CC53-45FB-B0FC-7D12687029A9}" type="datetimeFigureOut">
              <a:rPr lang="en-GB" smtClean="0"/>
              <a:t>01/11/2022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56E69-7F45-44AA-81D7-AA347A7A2EF6}" type="slidenum">
              <a:rPr lang="en-GB" smtClean="0"/>
              <a:t>‹#›</a:t>
            </a:fld>
            <a:endParaRPr lang="en-GB"/>
          </a:p>
        </p:txBody>
      </p:sp>
    </p:spTree>
    <p:extLst>
      <p:ext uri="{BB962C8B-B14F-4D97-AF65-F5344CB8AC3E}">
        <p14:creationId xmlns:p14="http://schemas.microsoft.com/office/powerpoint/2010/main" val="2167616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ftr" sz="quarter" idx="3"/>
          </p:nvPr>
        </p:nvSpPr>
        <p:spPr bwMode="auto">
          <a:xfrm>
            <a:off x="3124200" y="6580189"/>
            <a:ext cx="2895600" cy="252412"/>
          </a:xfrm>
          <a:prstGeom prst="rect">
            <a:avLst/>
          </a:prstGeom>
          <a:noFill/>
          <a:ln w="9525">
            <a:noFill/>
            <a:miter lim="800000"/>
            <a:headEnd/>
            <a:tailEnd/>
          </a:ln>
          <a:effectLst/>
        </p:spPr>
        <p:txBody>
          <a:bodyPr vert="horz" wrap="square" lIns="91429" tIns="45715" rIns="91429" bIns="45715" numCol="1" anchor="b" anchorCtr="0" compatLnSpc="1">
            <a:prstTxWarp prst="textNoShape">
              <a:avLst/>
            </a:prstTxWarp>
          </a:bodyPr>
          <a:lstStyle>
            <a:lvl1pPr algn="ctr">
              <a:defRPr sz="1100" u="sng">
                <a:latin typeface="Arial" charset="0"/>
                <a:cs typeface="+mn-cs"/>
              </a:defRPr>
            </a:lvl1pPr>
          </a:lstStyle>
          <a:p>
            <a:pPr fontAlgn="base">
              <a:spcBef>
                <a:spcPct val="0"/>
              </a:spcBef>
              <a:spcAft>
                <a:spcPct val="0"/>
              </a:spcAft>
              <a:defRPr/>
            </a:pPr>
            <a:r>
              <a:rPr lang="en-GB">
                <a:solidFill>
                  <a:prstClr val="black"/>
                </a:solidFill>
              </a:rPr>
              <a:t>CONFIDENTIAL</a:t>
            </a:r>
          </a:p>
        </p:txBody>
      </p:sp>
      <p:sp>
        <p:nvSpPr>
          <p:cNvPr id="156675" name="Rectangle 3"/>
          <p:cNvSpPr>
            <a:spLocks noGrp="1" noChangeArrowheads="1"/>
          </p:cNvSpPr>
          <p:nvPr>
            <p:ph type="sldNum" sz="quarter" idx="4"/>
          </p:nvPr>
        </p:nvSpPr>
        <p:spPr bwMode="auto">
          <a:xfrm>
            <a:off x="8604738" y="6584952"/>
            <a:ext cx="539262" cy="269875"/>
          </a:xfrm>
          <a:prstGeom prst="rect">
            <a:avLst/>
          </a:prstGeom>
          <a:solidFill>
            <a:srgbClr val="43B3FA"/>
          </a:solidFill>
          <a:ln w="9525">
            <a:noFill/>
            <a:miter lim="800000"/>
            <a:headEnd/>
            <a:tailEnd/>
          </a:ln>
          <a:effectLst/>
        </p:spPr>
        <p:txBody>
          <a:bodyPr vert="horz" wrap="square" lIns="91429" tIns="45715" rIns="91429" bIns="45715" numCol="1" anchor="b" anchorCtr="0" compatLnSpc="1">
            <a:prstTxWarp prst="textNoShape">
              <a:avLst/>
            </a:prstTxWarp>
          </a:bodyPr>
          <a:lstStyle>
            <a:lvl1pPr algn="l">
              <a:defRPr sz="1100" b="1">
                <a:solidFill>
                  <a:schemeClr val="bg1"/>
                </a:solidFill>
                <a:latin typeface="Arial" charset="0"/>
                <a:cs typeface="+mn-cs"/>
              </a:defRPr>
            </a:lvl1pPr>
          </a:lstStyle>
          <a:p>
            <a:pPr fontAlgn="base">
              <a:spcBef>
                <a:spcPct val="0"/>
              </a:spcBef>
              <a:spcAft>
                <a:spcPct val="0"/>
              </a:spcAft>
              <a:defRPr/>
            </a:pPr>
            <a:fld id="{1F825A84-D38A-4AEB-A7B9-96D7A9D2A40C}" type="slidenum">
              <a:rPr lang="en-GB">
                <a:solidFill>
                  <a:prstClr val="white"/>
                </a:solidFill>
              </a:rPr>
              <a:pPr fontAlgn="base">
                <a:spcBef>
                  <a:spcPct val="0"/>
                </a:spcBef>
                <a:spcAft>
                  <a:spcPct val="0"/>
                </a:spcAft>
                <a:defRPr/>
              </a:pPr>
              <a:t>‹#›</a:t>
            </a:fld>
            <a:endParaRPr lang="en-GB" dirty="0">
              <a:solidFill>
                <a:prstClr val="white"/>
              </a:solidFill>
            </a:endParaRPr>
          </a:p>
        </p:txBody>
      </p:sp>
      <p:sp>
        <p:nvSpPr>
          <p:cNvPr id="1028" name="Rectangle 4"/>
          <p:cNvSpPr>
            <a:spLocks noGrp="1" noChangeArrowheads="1"/>
          </p:cNvSpPr>
          <p:nvPr>
            <p:ph type="title"/>
          </p:nvPr>
        </p:nvSpPr>
        <p:spPr bwMode="auto">
          <a:xfrm>
            <a:off x="228601" y="25402"/>
            <a:ext cx="6919546"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991" tIns="71991" rIns="71991" bIns="71991" numCol="1" anchor="b" anchorCtr="0" compatLnSpc="1">
            <a:prstTxWarp prst="textNoShape">
              <a:avLst/>
            </a:prstTxWarp>
          </a:bodyPr>
          <a:lstStyle/>
          <a:p>
            <a:pPr lvl="0"/>
            <a:r>
              <a:rPr lang="en-GB"/>
              <a:t>Click to edit Master title style</a:t>
            </a:r>
          </a:p>
        </p:txBody>
      </p:sp>
      <p:sp>
        <p:nvSpPr>
          <p:cNvPr id="1029" name="Rectangle 5"/>
          <p:cNvSpPr>
            <a:spLocks noGrp="1" noChangeArrowheads="1"/>
          </p:cNvSpPr>
          <p:nvPr>
            <p:ph type="body" idx="1"/>
          </p:nvPr>
        </p:nvSpPr>
        <p:spPr bwMode="auto">
          <a:xfrm>
            <a:off x="234463" y="1114427"/>
            <a:ext cx="8638443"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6678" name="Rectangle 6"/>
          <p:cNvSpPr>
            <a:spLocks noGrp="1" noChangeArrowheads="1"/>
          </p:cNvSpPr>
          <p:nvPr>
            <p:ph type="dt" sz="half" idx="2"/>
          </p:nvPr>
        </p:nvSpPr>
        <p:spPr bwMode="auto">
          <a:xfrm>
            <a:off x="457200" y="6572252"/>
            <a:ext cx="2133600" cy="263525"/>
          </a:xfrm>
          <a:prstGeom prst="rect">
            <a:avLst/>
          </a:prstGeom>
          <a:noFill/>
          <a:ln w="9525">
            <a:noFill/>
            <a:miter lim="800000"/>
            <a:headEnd/>
            <a:tailEnd/>
          </a:ln>
          <a:effectLst/>
        </p:spPr>
        <p:txBody>
          <a:bodyPr vert="horz" wrap="square" lIns="91429" tIns="45715" rIns="91429" bIns="45715" numCol="1" anchor="b" anchorCtr="0" compatLnSpc="1">
            <a:prstTxWarp prst="textNoShape">
              <a:avLst/>
            </a:prstTxWarp>
          </a:bodyPr>
          <a:lstStyle>
            <a:lvl1pPr algn="l">
              <a:defRPr sz="1100">
                <a:latin typeface="Arial" charset="0"/>
                <a:cs typeface="+mn-cs"/>
              </a:defRPr>
            </a:lvl1pPr>
          </a:lstStyle>
          <a:p>
            <a:pPr fontAlgn="base">
              <a:spcBef>
                <a:spcPct val="0"/>
              </a:spcBef>
              <a:spcAft>
                <a:spcPct val="0"/>
              </a:spcAft>
              <a:defRPr/>
            </a:pPr>
            <a:endParaRPr lang="en-GB">
              <a:solidFill>
                <a:prstClr val="black"/>
              </a:solidFill>
            </a:endParaRPr>
          </a:p>
        </p:txBody>
      </p:sp>
      <p:sp>
        <p:nvSpPr>
          <p:cNvPr id="1031" name="Line 7"/>
          <p:cNvSpPr>
            <a:spLocks noChangeShapeType="1"/>
          </p:cNvSpPr>
          <p:nvPr/>
        </p:nvSpPr>
        <p:spPr bwMode="auto">
          <a:xfrm>
            <a:off x="63014" y="901700"/>
            <a:ext cx="8998926" cy="0"/>
          </a:xfrm>
          <a:prstGeom prst="line">
            <a:avLst/>
          </a:prstGeom>
          <a:noFill/>
          <a:ln w="12700">
            <a:solidFill>
              <a:srgbClr val="43B3FA"/>
            </a:solidFill>
            <a:round/>
            <a:headEnd/>
            <a:tailEnd/>
          </a:ln>
          <a:extLst>
            <a:ext uri="{909E8E84-426E-40DD-AFC4-6F175D3DCCD1}">
              <a14:hiddenFill xmlns:a14="http://schemas.microsoft.com/office/drawing/2010/main">
                <a:noFill/>
              </a14:hiddenFill>
            </a:ext>
          </a:extLst>
        </p:spPr>
        <p:txBody>
          <a:bodyPr lIns="91429" tIns="45715" rIns="91429" bIns="45715"/>
          <a:lstStyle/>
          <a:p>
            <a:pPr fontAlgn="base">
              <a:spcBef>
                <a:spcPct val="0"/>
              </a:spcBef>
              <a:spcAft>
                <a:spcPct val="0"/>
              </a:spcAft>
            </a:pPr>
            <a:endParaRPr lang="en-GB">
              <a:solidFill>
                <a:prstClr val="black"/>
              </a:solidFill>
              <a:cs typeface="Arial" charset="0"/>
            </a:endParaRPr>
          </a:p>
        </p:txBody>
      </p:sp>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6069" y="130176"/>
            <a:ext cx="1847850" cy="60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448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2300" b="1">
          <a:solidFill>
            <a:srgbClr val="43B3FA"/>
          </a:solidFill>
          <a:latin typeface="+mj-lt"/>
          <a:ea typeface="+mj-ea"/>
          <a:cs typeface="+mj-cs"/>
        </a:defRPr>
      </a:lvl1pPr>
      <a:lvl2pPr algn="l" rtl="0" eaLnBrk="0" fontAlgn="base" hangingPunct="0">
        <a:spcBef>
          <a:spcPct val="0"/>
        </a:spcBef>
        <a:spcAft>
          <a:spcPct val="0"/>
        </a:spcAft>
        <a:defRPr sz="2300" b="1">
          <a:solidFill>
            <a:srgbClr val="43B3FA"/>
          </a:solidFill>
          <a:latin typeface="Arial" charset="0"/>
        </a:defRPr>
      </a:lvl2pPr>
      <a:lvl3pPr algn="l" rtl="0" eaLnBrk="0" fontAlgn="base" hangingPunct="0">
        <a:spcBef>
          <a:spcPct val="0"/>
        </a:spcBef>
        <a:spcAft>
          <a:spcPct val="0"/>
        </a:spcAft>
        <a:defRPr sz="2300" b="1">
          <a:solidFill>
            <a:srgbClr val="43B3FA"/>
          </a:solidFill>
          <a:latin typeface="Arial" charset="0"/>
        </a:defRPr>
      </a:lvl3pPr>
      <a:lvl4pPr algn="l" rtl="0" eaLnBrk="0" fontAlgn="base" hangingPunct="0">
        <a:spcBef>
          <a:spcPct val="0"/>
        </a:spcBef>
        <a:spcAft>
          <a:spcPct val="0"/>
        </a:spcAft>
        <a:defRPr sz="2300" b="1">
          <a:solidFill>
            <a:srgbClr val="43B3FA"/>
          </a:solidFill>
          <a:latin typeface="Arial" charset="0"/>
        </a:defRPr>
      </a:lvl4pPr>
      <a:lvl5pPr algn="l" rtl="0" eaLnBrk="0" fontAlgn="base" hangingPunct="0">
        <a:spcBef>
          <a:spcPct val="0"/>
        </a:spcBef>
        <a:spcAft>
          <a:spcPct val="0"/>
        </a:spcAft>
        <a:defRPr sz="2300" b="1">
          <a:solidFill>
            <a:srgbClr val="43B3FA"/>
          </a:solidFill>
          <a:latin typeface="Arial" charset="0"/>
        </a:defRPr>
      </a:lvl5pPr>
      <a:lvl6pPr marL="457148" algn="l" rtl="0" fontAlgn="base">
        <a:spcBef>
          <a:spcPct val="0"/>
        </a:spcBef>
        <a:spcAft>
          <a:spcPct val="0"/>
        </a:spcAft>
        <a:defRPr sz="2300" b="1">
          <a:solidFill>
            <a:srgbClr val="43B3FA"/>
          </a:solidFill>
          <a:latin typeface="Arial" charset="0"/>
        </a:defRPr>
      </a:lvl6pPr>
      <a:lvl7pPr marL="914296" algn="l" rtl="0" fontAlgn="base">
        <a:spcBef>
          <a:spcPct val="0"/>
        </a:spcBef>
        <a:spcAft>
          <a:spcPct val="0"/>
        </a:spcAft>
        <a:defRPr sz="2300" b="1">
          <a:solidFill>
            <a:srgbClr val="43B3FA"/>
          </a:solidFill>
          <a:latin typeface="Arial" charset="0"/>
        </a:defRPr>
      </a:lvl7pPr>
      <a:lvl8pPr marL="1371445" algn="l" rtl="0" fontAlgn="base">
        <a:spcBef>
          <a:spcPct val="0"/>
        </a:spcBef>
        <a:spcAft>
          <a:spcPct val="0"/>
        </a:spcAft>
        <a:defRPr sz="2300" b="1">
          <a:solidFill>
            <a:srgbClr val="43B3FA"/>
          </a:solidFill>
          <a:latin typeface="Arial" charset="0"/>
        </a:defRPr>
      </a:lvl8pPr>
      <a:lvl9pPr marL="1828592" algn="l" rtl="0" fontAlgn="base">
        <a:spcBef>
          <a:spcPct val="0"/>
        </a:spcBef>
        <a:spcAft>
          <a:spcPct val="0"/>
        </a:spcAft>
        <a:defRPr sz="2300" b="1">
          <a:solidFill>
            <a:srgbClr val="43B3FA"/>
          </a:solidFill>
          <a:latin typeface="Arial" charset="0"/>
        </a:defRPr>
      </a:lvl9pPr>
    </p:titleStyle>
    <p:bodyStyle>
      <a:lvl1pPr marL="342861" indent="-342861" algn="l" rtl="0" eaLnBrk="0" fontAlgn="base" hangingPunct="0">
        <a:spcBef>
          <a:spcPct val="50000"/>
        </a:spcBef>
        <a:spcAft>
          <a:spcPct val="0"/>
        </a:spcAft>
        <a:buClr>
          <a:srgbClr val="BED630"/>
        </a:buClr>
        <a:buSzPct val="125000"/>
        <a:buChar char="•"/>
        <a:defRPr sz="1600">
          <a:solidFill>
            <a:schemeClr val="tx1"/>
          </a:solidFill>
          <a:latin typeface="+mn-lt"/>
          <a:ea typeface="+mn-ea"/>
          <a:cs typeface="+mn-cs"/>
        </a:defRPr>
      </a:lvl1pPr>
      <a:lvl2pPr marL="742866" indent="-285717" algn="l" rtl="0" eaLnBrk="0" fontAlgn="base" hangingPunct="0">
        <a:spcBef>
          <a:spcPct val="50000"/>
        </a:spcBef>
        <a:spcAft>
          <a:spcPct val="0"/>
        </a:spcAft>
        <a:buClr>
          <a:srgbClr val="BED630"/>
        </a:buClr>
        <a:buFont typeface="Arial" charset="0"/>
        <a:buChar char="–"/>
        <a:defRPr sz="1600">
          <a:solidFill>
            <a:schemeClr val="tx1"/>
          </a:solidFill>
          <a:latin typeface="+mn-lt"/>
        </a:defRPr>
      </a:lvl2pPr>
      <a:lvl3pPr marL="1142870" indent="-228574" algn="l" rtl="0" eaLnBrk="0" fontAlgn="base" hangingPunct="0">
        <a:spcBef>
          <a:spcPct val="50000"/>
        </a:spcBef>
        <a:spcAft>
          <a:spcPct val="0"/>
        </a:spcAft>
        <a:buClr>
          <a:srgbClr val="BED630"/>
        </a:buClr>
        <a:buSzPct val="125000"/>
        <a:buChar char="•"/>
        <a:defRPr sz="1600">
          <a:solidFill>
            <a:schemeClr val="tx1"/>
          </a:solidFill>
          <a:latin typeface="+mn-lt"/>
        </a:defRPr>
      </a:lvl3pPr>
      <a:lvl4pPr marL="1600017" indent="-228574" algn="l" rtl="0" eaLnBrk="0" fontAlgn="base" hangingPunct="0">
        <a:spcBef>
          <a:spcPct val="50000"/>
        </a:spcBef>
        <a:spcAft>
          <a:spcPct val="0"/>
        </a:spcAft>
        <a:buClr>
          <a:srgbClr val="BED630"/>
        </a:buClr>
        <a:buFont typeface="Arial" charset="0"/>
        <a:buChar char="–"/>
        <a:defRPr sz="1600">
          <a:solidFill>
            <a:schemeClr val="tx1"/>
          </a:solidFill>
          <a:latin typeface="+mn-lt"/>
        </a:defRPr>
      </a:lvl4pPr>
      <a:lvl5pPr marL="2057166" indent="-228574" algn="l" rtl="0" eaLnBrk="0" fontAlgn="base" hangingPunct="0">
        <a:spcBef>
          <a:spcPct val="50000"/>
        </a:spcBef>
        <a:spcAft>
          <a:spcPct val="0"/>
        </a:spcAft>
        <a:buClr>
          <a:srgbClr val="BED630"/>
        </a:buClr>
        <a:buSzPct val="125000"/>
        <a:buChar char="•"/>
        <a:defRPr sz="1400">
          <a:solidFill>
            <a:schemeClr val="tx1"/>
          </a:solidFill>
          <a:latin typeface="+mn-lt"/>
        </a:defRPr>
      </a:lvl5pPr>
      <a:lvl6pPr marL="2514314" indent="-228574" algn="l" rtl="0" fontAlgn="base">
        <a:spcBef>
          <a:spcPct val="50000"/>
        </a:spcBef>
        <a:spcAft>
          <a:spcPct val="0"/>
        </a:spcAft>
        <a:buClr>
          <a:srgbClr val="BED630"/>
        </a:buClr>
        <a:buSzPct val="125000"/>
        <a:buChar char="•"/>
        <a:defRPr sz="1400">
          <a:solidFill>
            <a:schemeClr val="tx1"/>
          </a:solidFill>
          <a:latin typeface="+mn-lt"/>
        </a:defRPr>
      </a:lvl6pPr>
      <a:lvl7pPr marL="2971462" indent="-228574" algn="l" rtl="0" fontAlgn="base">
        <a:spcBef>
          <a:spcPct val="50000"/>
        </a:spcBef>
        <a:spcAft>
          <a:spcPct val="0"/>
        </a:spcAft>
        <a:buClr>
          <a:srgbClr val="BED630"/>
        </a:buClr>
        <a:buSzPct val="125000"/>
        <a:buChar char="•"/>
        <a:defRPr sz="1400">
          <a:solidFill>
            <a:schemeClr val="tx1"/>
          </a:solidFill>
          <a:latin typeface="+mn-lt"/>
        </a:defRPr>
      </a:lvl7pPr>
      <a:lvl8pPr marL="3428610" indent="-228574" algn="l" rtl="0" fontAlgn="base">
        <a:spcBef>
          <a:spcPct val="50000"/>
        </a:spcBef>
        <a:spcAft>
          <a:spcPct val="0"/>
        </a:spcAft>
        <a:buClr>
          <a:srgbClr val="BED630"/>
        </a:buClr>
        <a:buSzPct val="125000"/>
        <a:buChar char="•"/>
        <a:defRPr sz="1400">
          <a:solidFill>
            <a:schemeClr val="tx1"/>
          </a:solidFill>
          <a:latin typeface="+mn-lt"/>
        </a:defRPr>
      </a:lvl8pPr>
      <a:lvl9pPr marL="3885758" indent="-228574" algn="l" rtl="0" fontAlgn="base">
        <a:spcBef>
          <a:spcPct val="50000"/>
        </a:spcBef>
        <a:spcAft>
          <a:spcPct val="0"/>
        </a:spcAft>
        <a:buClr>
          <a:srgbClr val="BED630"/>
        </a:buClr>
        <a:buSzPct val="125000"/>
        <a:buChar char="•"/>
        <a:defRPr sz="1400">
          <a:solidFill>
            <a:schemeClr val="tx1"/>
          </a:solidFill>
          <a:latin typeface="+mn-lt"/>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EA75888-AB85-46CC-B14A-4FCACAC926AE}" type="datetimeFigureOut">
              <a:rPr lang="en-GB" smtClean="0">
                <a:solidFill>
                  <a:srgbClr val="04617B">
                    <a:shade val="90000"/>
                  </a:srgbClr>
                </a:solidFill>
              </a:rPr>
              <a:pPr/>
              <a:t>01/11/2022</a:t>
            </a:fld>
            <a:endParaRPr lang="en-GB">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E39346E-8C47-41DB-BB60-211E9FAE3350}" type="slidenum">
              <a:rPr lang="en-GB" smtClean="0">
                <a:solidFill>
                  <a:srgbClr val="04617B">
                    <a:shade val="90000"/>
                  </a:srgbClr>
                </a:solidFill>
              </a:rPr>
              <a:pPr/>
              <a:t>‹#›</a:t>
            </a:fld>
            <a:endParaRPr lang="en-GB">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023610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CLFX0n7WRA4"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FLD2wf43fn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yiAWEihSmZo" TargetMode="Externa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hyperlink" Target="http://www.google.co.uk/url?sa=i&amp;rct=j&amp;q=&amp;esrc=s&amp;source=images&amp;cd=&amp;cad=rja&amp;uact=8&amp;docid=Q8txF66z4Mt9pM&amp;tbnid=Lf-R4GG3siVujM:&amp;ved=0CAUQjRw&amp;url=http://www.presentationmagazine.com/football-pitch-template-2046.htm&amp;ei=FSd6U5qEC4SR7Aamo4GIAw&amp;bvm=bv.66917471,d.ZWU&amp;psig=AFQjCNHf2tY_6481OVFpylF7BLe3i0JnCw&amp;ust=140060071968973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35696" y="3573016"/>
            <a:ext cx="5904656" cy="830997"/>
          </a:xfrm>
          <a:prstGeom prst="rect">
            <a:avLst/>
          </a:prstGeom>
        </p:spPr>
        <p:txBody>
          <a:bodyPr wrap="square">
            <a:spAutoFit/>
          </a:bodyPr>
          <a:lstStyle/>
          <a:p>
            <a:pPr algn="ctr"/>
            <a:r>
              <a:rPr lang="en-GB" sz="2400" dirty="0">
                <a:latin typeface="+mj-lt"/>
              </a:rPr>
              <a:t>Rich Hurst and Emma Hawthorne</a:t>
            </a:r>
          </a:p>
          <a:p>
            <a:pPr algn="ctr"/>
            <a:r>
              <a:rPr lang="en-GB" sz="2400" dirty="0">
                <a:latin typeface="+mj-lt"/>
              </a:rPr>
              <a:t>OASES</a:t>
            </a:r>
          </a:p>
        </p:txBody>
      </p:sp>
      <p:sp>
        <p:nvSpPr>
          <p:cNvPr id="6" name="Rectangle 5"/>
          <p:cNvSpPr/>
          <p:nvPr/>
        </p:nvSpPr>
        <p:spPr>
          <a:xfrm>
            <a:off x="1544572" y="1939837"/>
            <a:ext cx="6483812" cy="1323439"/>
          </a:xfrm>
          <a:prstGeom prst="rect">
            <a:avLst/>
          </a:prstGeom>
        </p:spPr>
        <p:txBody>
          <a:bodyPr wrap="square">
            <a:spAutoFit/>
          </a:bodyPr>
          <a:lstStyle/>
          <a:p>
            <a:pPr algn="ctr"/>
            <a:r>
              <a:rPr lang="en-GB" sz="4000" b="1" dirty="0">
                <a:latin typeface="+mj-lt"/>
              </a:rPr>
              <a:t>Champions for Wind Project</a:t>
            </a:r>
            <a:br>
              <a:rPr lang="en-GB" sz="4000" b="1" dirty="0">
                <a:latin typeface="+mj-lt"/>
              </a:rPr>
            </a:br>
            <a:r>
              <a:rPr lang="en-GB" sz="4000" b="1" dirty="0" err="1">
                <a:latin typeface="+mj-lt"/>
              </a:rPr>
              <a:t>Yr</a:t>
            </a:r>
            <a:r>
              <a:rPr lang="en-GB" sz="4000" b="1" dirty="0">
                <a:latin typeface="+mj-lt"/>
              </a:rPr>
              <a:t> 5/ 6 Activities</a:t>
            </a:r>
          </a:p>
        </p:txBody>
      </p:sp>
    </p:spTree>
    <p:extLst>
      <p:ext uri="{BB962C8B-B14F-4D97-AF65-F5344CB8AC3E}">
        <p14:creationId xmlns:p14="http://schemas.microsoft.com/office/powerpoint/2010/main" val="3949280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10</a:t>
            </a:fld>
            <a:endParaRPr lang="en-GB" dirty="0">
              <a:solidFill>
                <a:prstClr val="white"/>
              </a:solidFill>
            </a:endParaRP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0155"/>
          <a:stretch/>
        </p:blipFill>
        <p:spPr bwMode="auto">
          <a:xfrm>
            <a:off x="395536" y="5229200"/>
            <a:ext cx="7939633"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A group of windmills in a field&#10;&#10;Description automatically generated with medium confidence">
            <a:extLst>
              <a:ext uri="{FF2B5EF4-FFF2-40B4-BE49-F238E27FC236}">
                <a16:creationId xmlns:a16="http://schemas.microsoft.com/office/drawing/2014/main" id="{4C1A9A53-6B0D-8D07-D81B-DA7D07A45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592" y="2341919"/>
            <a:ext cx="4900146" cy="2756475"/>
          </a:xfrm>
          <a:prstGeom prst="rect">
            <a:avLst/>
          </a:prstGeom>
        </p:spPr>
      </p:pic>
      <p:sp>
        <p:nvSpPr>
          <p:cNvPr id="3" name="TextBox 2">
            <a:extLst>
              <a:ext uri="{FF2B5EF4-FFF2-40B4-BE49-F238E27FC236}">
                <a16:creationId xmlns:a16="http://schemas.microsoft.com/office/drawing/2014/main" id="{424EE507-07B6-EDA7-1F13-819097E84445}"/>
              </a:ext>
            </a:extLst>
          </p:cNvPr>
          <p:cNvSpPr txBox="1"/>
          <p:nvPr/>
        </p:nvSpPr>
        <p:spPr>
          <a:xfrm>
            <a:off x="4788023" y="5098394"/>
            <a:ext cx="3547145" cy="261610"/>
          </a:xfrm>
          <a:prstGeom prst="rect">
            <a:avLst/>
          </a:prstGeom>
          <a:solidFill>
            <a:schemeClr val="bg1"/>
          </a:solidFill>
        </p:spPr>
        <p:txBody>
          <a:bodyPr wrap="square" rtlCol="0">
            <a:spAutoFit/>
          </a:bodyPr>
          <a:lstStyle/>
          <a:p>
            <a:r>
              <a:rPr lang="en-GB" sz="1100" dirty="0"/>
              <a:t>© Adobe Stock Images</a:t>
            </a:r>
          </a:p>
        </p:txBody>
      </p:sp>
      <p:pic>
        <p:nvPicPr>
          <p:cNvPr id="5" name="Picture 2">
            <a:extLst>
              <a:ext uri="{FF2B5EF4-FFF2-40B4-BE49-F238E27FC236}">
                <a16:creationId xmlns:a16="http://schemas.microsoft.com/office/drawing/2014/main" id="{A944DD65-67EB-EE2A-A5F0-6522AF4EBD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689" b="66786"/>
          <a:stretch/>
        </p:blipFill>
        <p:spPr bwMode="auto">
          <a:xfrm>
            <a:off x="259904" y="523847"/>
            <a:ext cx="4312096" cy="168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68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11</a:t>
            </a:fld>
            <a:endParaRPr lang="en-GB" dirty="0">
              <a:solidFill>
                <a:prstClr val="white"/>
              </a:solidFill>
            </a:endParaRP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9024"/>
          <a:stretch/>
        </p:blipFill>
        <p:spPr bwMode="auto">
          <a:xfrm>
            <a:off x="762794" y="5085184"/>
            <a:ext cx="7581900" cy="104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windmill in a field&#10;&#10;Description automatically generated with low confidence">
            <a:extLst>
              <a:ext uri="{FF2B5EF4-FFF2-40B4-BE49-F238E27FC236}">
                <a16:creationId xmlns:a16="http://schemas.microsoft.com/office/drawing/2014/main" id="{89E184FB-73EF-101A-7A50-C716BE8EF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052736"/>
            <a:ext cx="2862064" cy="4293096"/>
          </a:xfrm>
          <a:prstGeom prst="rect">
            <a:avLst/>
          </a:prstGeom>
        </p:spPr>
      </p:pic>
      <p:sp>
        <p:nvSpPr>
          <p:cNvPr id="5" name="TextBox 4">
            <a:extLst>
              <a:ext uri="{FF2B5EF4-FFF2-40B4-BE49-F238E27FC236}">
                <a16:creationId xmlns:a16="http://schemas.microsoft.com/office/drawing/2014/main" id="{C0C61C34-DFC0-64E4-AD5A-F0F2FD9D1618}"/>
              </a:ext>
            </a:extLst>
          </p:cNvPr>
          <p:cNvSpPr txBox="1"/>
          <p:nvPr/>
        </p:nvSpPr>
        <p:spPr>
          <a:xfrm>
            <a:off x="5292080" y="1052736"/>
            <a:ext cx="2360902" cy="261610"/>
          </a:xfrm>
          <a:prstGeom prst="rect">
            <a:avLst/>
          </a:prstGeom>
          <a:noFill/>
        </p:spPr>
        <p:txBody>
          <a:bodyPr wrap="square" rtlCol="0">
            <a:spAutoFit/>
          </a:bodyPr>
          <a:lstStyle/>
          <a:p>
            <a:r>
              <a:rPr lang="en-GB" sz="1100" dirty="0"/>
              <a:t>© Adobe Stock Images</a:t>
            </a:r>
          </a:p>
        </p:txBody>
      </p:sp>
    </p:spTree>
    <p:extLst>
      <p:ext uri="{BB962C8B-B14F-4D97-AF65-F5344CB8AC3E}">
        <p14:creationId xmlns:p14="http://schemas.microsoft.com/office/powerpoint/2010/main" val="364579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12</a:t>
            </a:fld>
            <a:endParaRPr lang="en-GB" dirty="0">
              <a:solidFill>
                <a:prstClr val="white"/>
              </a:solidFill>
            </a:endParaRPr>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4640"/>
          <a:stretch/>
        </p:blipFill>
        <p:spPr bwMode="auto">
          <a:xfrm>
            <a:off x="445441" y="5517232"/>
            <a:ext cx="7918303"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a:extLst>
              <a:ext uri="{FF2B5EF4-FFF2-40B4-BE49-F238E27FC236}">
                <a16:creationId xmlns:a16="http://schemas.microsoft.com/office/drawing/2014/main" id="{3524ED8E-AD31-FD3B-25B4-19D8A1B70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396" r="45264" b="37865"/>
          <a:stretch/>
        </p:blipFill>
        <p:spPr bwMode="auto">
          <a:xfrm>
            <a:off x="535325" y="3633297"/>
            <a:ext cx="433419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A0738241-0D5B-950B-0AE5-BB995DACE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76" r="47188" b="67352"/>
          <a:stretch/>
        </p:blipFill>
        <p:spPr bwMode="auto">
          <a:xfrm>
            <a:off x="222793" y="1977825"/>
            <a:ext cx="4181799" cy="128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picture containing outdoor, tree, sky, sunset&#10;&#10;Description automatically generated">
            <a:extLst>
              <a:ext uri="{FF2B5EF4-FFF2-40B4-BE49-F238E27FC236}">
                <a16:creationId xmlns:a16="http://schemas.microsoft.com/office/drawing/2014/main" id="{177AABB5-415A-D7AE-C709-0BA950129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08761"/>
            <a:ext cx="3935759" cy="2625889"/>
          </a:xfrm>
          <a:prstGeom prst="rect">
            <a:avLst/>
          </a:prstGeom>
        </p:spPr>
      </p:pic>
      <p:sp>
        <p:nvSpPr>
          <p:cNvPr id="8" name="TextBox 7">
            <a:extLst>
              <a:ext uri="{FF2B5EF4-FFF2-40B4-BE49-F238E27FC236}">
                <a16:creationId xmlns:a16="http://schemas.microsoft.com/office/drawing/2014/main" id="{176AED7D-94B9-27FE-4748-D99707CBA545}"/>
              </a:ext>
            </a:extLst>
          </p:cNvPr>
          <p:cNvSpPr txBox="1"/>
          <p:nvPr/>
        </p:nvSpPr>
        <p:spPr>
          <a:xfrm>
            <a:off x="7141847" y="4005064"/>
            <a:ext cx="1368152" cy="261610"/>
          </a:xfrm>
          <a:prstGeom prst="rect">
            <a:avLst/>
          </a:prstGeom>
          <a:noFill/>
        </p:spPr>
        <p:txBody>
          <a:bodyPr wrap="square" rtlCol="0">
            <a:spAutoFit/>
          </a:bodyPr>
          <a:lstStyle/>
          <a:p>
            <a:r>
              <a:rPr lang="en-GB" sz="1100" dirty="0"/>
              <a:t>© </a:t>
            </a:r>
            <a:r>
              <a:rPr lang="en-GB" sz="1100" dirty="0" err="1"/>
              <a:t>Pixabay</a:t>
            </a:r>
            <a:endParaRPr lang="en-GB" sz="1100" dirty="0"/>
          </a:p>
        </p:txBody>
      </p:sp>
    </p:spTree>
    <p:extLst>
      <p:ext uri="{BB962C8B-B14F-4D97-AF65-F5344CB8AC3E}">
        <p14:creationId xmlns:p14="http://schemas.microsoft.com/office/powerpoint/2010/main" val="205510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13</a:t>
            </a:fld>
            <a:endParaRPr lang="en-GB" dirty="0">
              <a:solidFill>
                <a:prstClr val="white"/>
              </a:solidFill>
            </a:endParaRP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3600"/>
          <a:stretch/>
        </p:blipFill>
        <p:spPr bwMode="auto">
          <a:xfrm>
            <a:off x="724694" y="5301208"/>
            <a:ext cx="7658100" cy="81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C090A31D-0F87-A50A-97D1-2FACDAB7E1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035" b="64453"/>
          <a:stretch/>
        </p:blipFill>
        <p:spPr bwMode="auto">
          <a:xfrm>
            <a:off x="877094" y="1304925"/>
            <a:ext cx="2830810" cy="17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D46E3228-6CC2-DCEA-B6CD-103B14469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450" y="1988840"/>
            <a:ext cx="4322168" cy="2880320"/>
          </a:xfrm>
          <a:prstGeom prst="rect">
            <a:avLst/>
          </a:prstGeom>
        </p:spPr>
      </p:pic>
      <p:sp>
        <p:nvSpPr>
          <p:cNvPr id="6" name="TextBox 5">
            <a:extLst>
              <a:ext uri="{FF2B5EF4-FFF2-40B4-BE49-F238E27FC236}">
                <a16:creationId xmlns:a16="http://schemas.microsoft.com/office/drawing/2014/main" id="{96EFC661-97A1-1D73-3B51-D92CD7EC5BA4}"/>
              </a:ext>
            </a:extLst>
          </p:cNvPr>
          <p:cNvSpPr txBox="1"/>
          <p:nvPr/>
        </p:nvSpPr>
        <p:spPr>
          <a:xfrm>
            <a:off x="6732240" y="4869160"/>
            <a:ext cx="1368152" cy="261610"/>
          </a:xfrm>
          <a:prstGeom prst="rect">
            <a:avLst/>
          </a:prstGeom>
          <a:noFill/>
        </p:spPr>
        <p:txBody>
          <a:bodyPr wrap="square" rtlCol="0">
            <a:spAutoFit/>
          </a:bodyPr>
          <a:lstStyle/>
          <a:p>
            <a:r>
              <a:rPr lang="en-GB" sz="1100" dirty="0"/>
              <a:t>© </a:t>
            </a:r>
            <a:r>
              <a:rPr lang="en-GB" sz="1100" dirty="0" err="1"/>
              <a:t>Pixabay</a:t>
            </a:r>
            <a:endParaRPr lang="en-GB" sz="1100" dirty="0"/>
          </a:p>
        </p:txBody>
      </p:sp>
    </p:spTree>
    <p:extLst>
      <p:ext uri="{BB962C8B-B14F-4D97-AF65-F5344CB8AC3E}">
        <p14:creationId xmlns:p14="http://schemas.microsoft.com/office/powerpoint/2010/main" val="213956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14</a:t>
            </a:fld>
            <a:endParaRPr lang="en-GB" dirty="0">
              <a:solidFill>
                <a:prstClr val="white"/>
              </a:solidFill>
            </a:endParaRP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3852"/>
          <a:stretch/>
        </p:blipFill>
        <p:spPr bwMode="auto">
          <a:xfrm>
            <a:off x="486935" y="5445223"/>
            <a:ext cx="8133618" cy="86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7EBFC45B-6F38-66F6-130C-32C5072C34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993" b="59366"/>
          <a:stretch/>
        </p:blipFill>
        <p:spPr bwMode="auto">
          <a:xfrm>
            <a:off x="639335" y="1110655"/>
            <a:ext cx="4148689" cy="2174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ee the source image">
            <a:extLst>
              <a:ext uri="{FF2B5EF4-FFF2-40B4-BE49-F238E27FC236}">
                <a16:creationId xmlns:a16="http://schemas.microsoft.com/office/drawing/2014/main" id="{6A0E5FD7-EC37-E9D5-370B-20E5E13A2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244565"/>
            <a:ext cx="3059832" cy="20404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E79B84-D4DD-98A8-C7BC-88B9D0882A43}"/>
              </a:ext>
            </a:extLst>
          </p:cNvPr>
          <p:cNvSpPr txBox="1"/>
          <p:nvPr/>
        </p:nvSpPr>
        <p:spPr>
          <a:xfrm>
            <a:off x="6084168" y="3311407"/>
            <a:ext cx="2304256" cy="261610"/>
          </a:xfrm>
          <a:prstGeom prst="rect">
            <a:avLst/>
          </a:prstGeom>
          <a:noFill/>
        </p:spPr>
        <p:txBody>
          <a:bodyPr wrap="square" rtlCol="0">
            <a:spAutoFit/>
          </a:bodyPr>
          <a:lstStyle/>
          <a:p>
            <a:r>
              <a:rPr lang="en-GB" sz="1100" dirty="0"/>
              <a:t>© en.wind-turbine-models.com</a:t>
            </a:r>
          </a:p>
        </p:txBody>
      </p:sp>
      <p:pic>
        <p:nvPicPr>
          <p:cNvPr id="7" name="Picture 6" descr="A group of wind turbines&#10;&#10;Description automatically generated with medium confidence">
            <a:extLst>
              <a:ext uri="{FF2B5EF4-FFF2-40B4-BE49-F238E27FC236}">
                <a16:creationId xmlns:a16="http://schemas.microsoft.com/office/drawing/2014/main" id="{AE68F5E2-EEB2-F2C8-5F69-AF54D0C62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000" y="3599440"/>
            <a:ext cx="2858047" cy="2310255"/>
          </a:xfrm>
          <a:prstGeom prst="rect">
            <a:avLst/>
          </a:prstGeom>
        </p:spPr>
      </p:pic>
      <p:sp>
        <p:nvSpPr>
          <p:cNvPr id="8" name="TextBox 7">
            <a:extLst>
              <a:ext uri="{FF2B5EF4-FFF2-40B4-BE49-F238E27FC236}">
                <a16:creationId xmlns:a16="http://schemas.microsoft.com/office/drawing/2014/main" id="{1FD00DCC-1D3A-BEA8-4924-D61ECB8750A9}"/>
              </a:ext>
            </a:extLst>
          </p:cNvPr>
          <p:cNvSpPr txBox="1"/>
          <p:nvPr/>
        </p:nvSpPr>
        <p:spPr>
          <a:xfrm>
            <a:off x="3275856" y="3353991"/>
            <a:ext cx="2304256" cy="261610"/>
          </a:xfrm>
          <a:prstGeom prst="rect">
            <a:avLst/>
          </a:prstGeom>
          <a:noFill/>
        </p:spPr>
        <p:txBody>
          <a:bodyPr wrap="square" rtlCol="0">
            <a:spAutoFit/>
          </a:bodyPr>
          <a:lstStyle/>
          <a:p>
            <a:r>
              <a:rPr lang="en-GB" sz="1100" dirty="0"/>
              <a:t>© Adobe Stock Images</a:t>
            </a:r>
          </a:p>
        </p:txBody>
      </p:sp>
    </p:spTree>
    <p:extLst>
      <p:ext uri="{BB962C8B-B14F-4D97-AF65-F5344CB8AC3E}">
        <p14:creationId xmlns:p14="http://schemas.microsoft.com/office/powerpoint/2010/main" val="2963575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15</a:t>
            </a:fld>
            <a:endParaRPr lang="en-GB" dirty="0">
              <a:solidFill>
                <a:prstClr val="white"/>
              </a:solidFill>
            </a:endParaRP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5198"/>
          <a:stretch/>
        </p:blipFill>
        <p:spPr bwMode="auto">
          <a:xfrm>
            <a:off x="504703" y="5517232"/>
            <a:ext cx="8098082"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group of wind turbines in a field&#10;&#10;Description automatically generated with medium confidence">
            <a:extLst>
              <a:ext uri="{FF2B5EF4-FFF2-40B4-BE49-F238E27FC236}">
                <a16:creationId xmlns:a16="http://schemas.microsoft.com/office/drawing/2014/main" id="{C421F77B-7B74-ADCC-E412-FC3E7E80B94D}"/>
              </a:ext>
            </a:extLst>
          </p:cNvPr>
          <p:cNvPicPr>
            <a:picLocks noChangeAspect="1"/>
          </p:cNvPicPr>
          <p:nvPr/>
        </p:nvPicPr>
        <p:blipFill rotWithShape="1">
          <a:blip r:embed="rId3">
            <a:extLst>
              <a:ext uri="{28A0092B-C50C-407E-A947-70E740481C1C}">
                <a14:useLocalDpi xmlns:a14="http://schemas.microsoft.com/office/drawing/2010/main" val="0"/>
              </a:ext>
            </a:extLst>
          </a:blip>
          <a:srcRect t="16197" b="15756"/>
          <a:stretch/>
        </p:blipFill>
        <p:spPr>
          <a:xfrm>
            <a:off x="818710" y="1086376"/>
            <a:ext cx="4770276" cy="2165732"/>
          </a:xfrm>
          <a:prstGeom prst="rect">
            <a:avLst/>
          </a:prstGeom>
        </p:spPr>
      </p:pic>
      <p:pic>
        <p:nvPicPr>
          <p:cNvPr id="3" name="Picture 2" descr="A group of wind turbines in the water&#10;&#10;Description automatically generated with medium confidence">
            <a:extLst>
              <a:ext uri="{FF2B5EF4-FFF2-40B4-BE49-F238E27FC236}">
                <a16:creationId xmlns:a16="http://schemas.microsoft.com/office/drawing/2014/main" id="{119B974D-0170-F6D8-141A-951B655E8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3382231"/>
            <a:ext cx="5346340" cy="2004878"/>
          </a:xfrm>
          <a:prstGeom prst="rect">
            <a:avLst/>
          </a:prstGeom>
        </p:spPr>
      </p:pic>
      <p:sp>
        <p:nvSpPr>
          <p:cNvPr id="5" name="TextBox 4">
            <a:extLst>
              <a:ext uri="{FF2B5EF4-FFF2-40B4-BE49-F238E27FC236}">
                <a16:creationId xmlns:a16="http://schemas.microsoft.com/office/drawing/2014/main" id="{A26D1B80-8487-F284-F5C4-AEC6D7D3123C}"/>
              </a:ext>
            </a:extLst>
          </p:cNvPr>
          <p:cNvSpPr txBox="1"/>
          <p:nvPr/>
        </p:nvSpPr>
        <p:spPr>
          <a:xfrm>
            <a:off x="2915816" y="3374239"/>
            <a:ext cx="2304256" cy="261610"/>
          </a:xfrm>
          <a:prstGeom prst="rect">
            <a:avLst/>
          </a:prstGeom>
          <a:noFill/>
        </p:spPr>
        <p:txBody>
          <a:bodyPr wrap="square" rtlCol="0">
            <a:spAutoFit/>
          </a:bodyPr>
          <a:lstStyle/>
          <a:p>
            <a:r>
              <a:rPr lang="en-GB" sz="1100" dirty="0"/>
              <a:t>© Adobe Stock Images</a:t>
            </a:r>
          </a:p>
        </p:txBody>
      </p:sp>
      <p:sp>
        <p:nvSpPr>
          <p:cNvPr id="8" name="TextBox 7">
            <a:extLst>
              <a:ext uri="{FF2B5EF4-FFF2-40B4-BE49-F238E27FC236}">
                <a16:creationId xmlns:a16="http://schemas.microsoft.com/office/drawing/2014/main" id="{0F8E20BA-4FE6-0DFE-C533-C2642D56E3EA}"/>
              </a:ext>
            </a:extLst>
          </p:cNvPr>
          <p:cNvSpPr txBox="1"/>
          <p:nvPr/>
        </p:nvSpPr>
        <p:spPr>
          <a:xfrm>
            <a:off x="4716016" y="1084120"/>
            <a:ext cx="2304256" cy="261610"/>
          </a:xfrm>
          <a:prstGeom prst="rect">
            <a:avLst/>
          </a:prstGeom>
          <a:noFill/>
        </p:spPr>
        <p:txBody>
          <a:bodyPr wrap="square" rtlCol="0">
            <a:spAutoFit/>
          </a:bodyPr>
          <a:lstStyle/>
          <a:p>
            <a:r>
              <a:rPr lang="en-GB" sz="1100" dirty="0"/>
              <a:t>© </a:t>
            </a:r>
            <a:r>
              <a:rPr lang="en-GB" sz="1100" dirty="0" err="1"/>
              <a:t>Pixabay</a:t>
            </a:r>
            <a:endParaRPr lang="en-GB" sz="1100" dirty="0"/>
          </a:p>
        </p:txBody>
      </p:sp>
    </p:spTree>
    <p:extLst>
      <p:ext uri="{BB962C8B-B14F-4D97-AF65-F5344CB8AC3E}">
        <p14:creationId xmlns:p14="http://schemas.microsoft.com/office/powerpoint/2010/main" val="228887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UK Energy Supply</a:t>
            </a:r>
          </a:p>
        </p:txBody>
      </p:sp>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16</a:t>
            </a:fld>
            <a:endParaRPr lang="en-GB" dirty="0">
              <a:solidFill>
                <a:prstClr val="white"/>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614" y="1030263"/>
            <a:ext cx="8188260" cy="520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63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Offshore Wind Turbine Film</a:t>
            </a:r>
          </a:p>
        </p:txBody>
      </p:sp>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17</a:t>
            </a:fld>
            <a:endParaRPr lang="en-GB" dirty="0">
              <a:solidFill>
                <a:prstClr val="white"/>
              </a:solidFill>
            </a:endParaRPr>
          </a:p>
        </p:txBody>
      </p:sp>
      <p:sp>
        <p:nvSpPr>
          <p:cNvPr id="3" name="Content Placeholder 2"/>
          <p:cNvSpPr>
            <a:spLocks noGrp="1"/>
          </p:cNvSpPr>
          <p:nvPr>
            <p:ph idx="1"/>
          </p:nvPr>
        </p:nvSpPr>
        <p:spPr/>
        <p:txBody>
          <a:bodyPr/>
          <a:lstStyle/>
          <a:p>
            <a:r>
              <a:rPr lang="en-GB" sz="2400" dirty="0"/>
              <a:t>Play offshore turbine industry film:</a:t>
            </a:r>
          </a:p>
          <a:p>
            <a:r>
              <a:rPr lang="en-GB" sz="2400" dirty="0">
                <a:hlinkClick r:id="rId2"/>
              </a:rPr>
              <a:t>https://www.youtube.com/watch?v=CLFX0n7WRA4</a:t>
            </a:r>
            <a:r>
              <a:rPr lang="en-GB" sz="2400" dirty="0"/>
              <a:t> </a:t>
            </a:r>
          </a:p>
        </p:txBody>
      </p:sp>
    </p:spTree>
    <p:extLst>
      <p:ext uri="{BB962C8B-B14F-4D97-AF65-F5344CB8AC3E}">
        <p14:creationId xmlns:p14="http://schemas.microsoft.com/office/powerpoint/2010/main" val="3324083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 build vessel – “Brave Tern” </a:t>
            </a:r>
          </a:p>
        </p:txBody>
      </p:sp>
      <p:pic>
        <p:nvPicPr>
          <p:cNvPr id="4" name="Picture 3">
            <a:extLst>
              <a:ext uri="{FF2B5EF4-FFF2-40B4-BE49-F238E27FC236}">
                <a16:creationId xmlns:a16="http://schemas.microsoft.com/office/drawing/2014/main" id="{6CA598C1-4B35-CD06-7D7B-42292EC45550}"/>
              </a:ext>
            </a:extLst>
          </p:cNvPr>
          <p:cNvPicPr>
            <a:picLocks noChangeAspect="1"/>
          </p:cNvPicPr>
          <p:nvPr/>
        </p:nvPicPr>
        <p:blipFill>
          <a:blip r:embed="rId2"/>
          <a:stretch>
            <a:fillRect/>
          </a:stretch>
        </p:blipFill>
        <p:spPr>
          <a:xfrm>
            <a:off x="228601" y="1268760"/>
            <a:ext cx="4733747" cy="3091862"/>
          </a:xfrm>
          <a:prstGeom prst="rect">
            <a:avLst/>
          </a:prstGeom>
        </p:spPr>
      </p:pic>
      <p:sp>
        <p:nvSpPr>
          <p:cNvPr id="5" name="TextBox 4">
            <a:extLst>
              <a:ext uri="{FF2B5EF4-FFF2-40B4-BE49-F238E27FC236}">
                <a16:creationId xmlns:a16="http://schemas.microsoft.com/office/drawing/2014/main" id="{E0374FFD-9395-CD71-BDA8-7AE26F50C0F3}"/>
              </a:ext>
            </a:extLst>
          </p:cNvPr>
          <p:cNvSpPr txBox="1"/>
          <p:nvPr/>
        </p:nvSpPr>
        <p:spPr>
          <a:xfrm>
            <a:off x="228601" y="4083623"/>
            <a:ext cx="2687215" cy="276999"/>
          </a:xfrm>
          <a:prstGeom prst="rect">
            <a:avLst/>
          </a:prstGeom>
          <a:noFill/>
        </p:spPr>
        <p:txBody>
          <a:bodyPr wrap="square" rtlCol="0">
            <a:spAutoFit/>
          </a:bodyPr>
          <a:lstStyle/>
          <a:p>
            <a:r>
              <a:rPr lang="en-GB" sz="1200" dirty="0"/>
              <a:t>© Peter </a:t>
            </a:r>
            <a:r>
              <a:rPr lang="en-GB" sz="1200" dirty="0" err="1"/>
              <a:t>Beentjes</a:t>
            </a:r>
            <a:endParaRPr lang="en-GB" sz="1200" dirty="0"/>
          </a:p>
        </p:txBody>
      </p:sp>
      <p:pic>
        <p:nvPicPr>
          <p:cNvPr id="8" name="Picture 7">
            <a:extLst>
              <a:ext uri="{FF2B5EF4-FFF2-40B4-BE49-F238E27FC236}">
                <a16:creationId xmlns:a16="http://schemas.microsoft.com/office/drawing/2014/main" id="{B667B94E-E50B-DC13-F137-006554AC50D1}"/>
              </a:ext>
            </a:extLst>
          </p:cNvPr>
          <p:cNvPicPr>
            <a:picLocks noChangeAspect="1"/>
          </p:cNvPicPr>
          <p:nvPr/>
        </p:nvPicPr>
        <p:blipFill>
          <a:blip r:embed="rId3"/>
          <a:stretch>
            <a:fillRect/>
          </a:stretch>
        </p:blipFill>
        <p:spPr>
          <a:xfrm>
            <a:off x="3995936" y="4414405"/>
            <a:ext cx="4605013" cy="2177709"/>
          </a:xfrm>
          <a:prstGeom prst="rect">
            <a:avLst/>
          </a:prstGeom>
        </p:spPr>
      </p:pic>
      <p:sp>
        <p:nvSpPr>
          <p:cNvPr id="9" name="TextBox 8">
            <a:extLst>
              <a:ext uri="{FF2B5EF4-FFF2-40B4-BE49-F238E27FC236}">
                <a16:creationId xmlns:a16="http://schemas.microsoft.com/office/drawing/2014/main" id="{AF6DB50E-D295-F1A8-D1D4-56E15AA66959}"/>
              </a:ext>
            </a:extLst>
          </p:cNvPr>
          <p:cNvSpPr txBox="1"/>
          <p:nvPr/>
        </p:nvSpPr>
        <p:spPr>
          <a:xfrm>
            <a:off x="6660232" y="4215234"/>
            <a:ext cx="2687215" cy="276999"/>
          </a:xfrm>
          <a:prstGeom prst="rect">
            <a:avLst/>
          </a:prstGeom>
          <a:noFill/>
        </p:spPr>
        <p:txBody>
          <a:bodyPr wrap="square" rtlCol="0">
            <a:spAutoFit/>
          </a:bodyPr>
          <a:lstStyle/>
          <a:p>
            <a:r>
              <a:rPr lang="en-GB" sz="1200" dirty="0"/>
              <a:t>© Franklin Offshore Europe</a:t>
            </a:r>
          </a:p>
        </p:txBody>
      </p:sp>
    </p:spTree>
    <p:extLst>
      <p:ext uri="{BB962C8B-B14F-4D97-AF65-F5344CB8AC3E}">
        <p14:creationId xmlns:p14="http://schemas.microsoft.com/office/powerpoint/2010/main" val="81675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GB" dirty="0">
                <a:ea typeface="ＭＳ Ｐゴシック" pitchFamily="34" charset="-128"/>
              </a:rPr>
              <a:t>Zone development approach</a:t>
            </a:r>
          </a:p>
        </p:txBody>
      </p:sp>
      <p:sp>
        <p:nvSpPr>
          <p:cNvPr id="26629" name="Right Arrow 26628"/>
          <p:cNvSpPr/>
          <p:nvPr/>
        </p:nvSpPr>
        <p:spPr>
          <a:xfrm>
            <a:off x="463241" y="6288719"/>
            <a:ext cx="8075077" cy="245544"/>
          </a:xfrm>
          <a:prstGeom prst="rightArrow">
            <a:avLst>
              <a:gd name="adj1" fmla="val 50000"/>
              <a:gd name="adj2" fmla="val 295255"/>
            </a:avLst>
          </a:prstGeom>
          <a:gradFill>
            <a:gsLst>
              <a:gs pos="1000">
                <a:schemeClr val="bg1"/>
              </a:gs>
              <a:gs pos="100000">
                <a:srgbClr val="43B3FA"/>
              </a:gs>
            </a:gsLst>
            <a:lin ang="0" scaled="0"/>
          </a:gradFill>
          <a:ln>
            <a:noFill/>
          </a:ln>
        </p:spPr>
        <p:txBody>
          <a:bodyPr rot="0" spcFirstLastPara="0" vertOverflow="overflow" horzOverflow="overflow" vert="horz" wrap="none" lIns="71991" tIns="35996" rIns="71991" bIns="35996" numCol="1" spcCol="0" rtlCol="0" fromWordArt="0" anchor="ctr" anchorCtr="0" forceAA="0" compatLnSpc="1">
            <a:prstTxWarp prst="textNoShape">
              <a:avLst/>
            </a:prstTxWarp>
            <a:noAutofit/>
          </a:bodyPr>
          <a:lstStyle/>
          <a:p>
            <a:pPr algn="ctr" defTabSz="914296"/>
            <a:endParaRPr lang="en-GB"/>
          </a:p>
        </p:txBody>
      </p:sp>
      <p:grpSp>
        <p:nvGrpSpPr>
          <p:cNvPr id="49" name="Group 48"/>
          <p:cNvGrpSpPr/>
          <p:nvPr/>
        </p:nvGrpSpPr>
        <p:grpSpPr>
          <a:xfrm>
            <a:off x="329095" y="3482411"/>
            <a:ext cx="8473846" cy="3051852"/>
            <a:chOff x="370605" y="3156934"/>
            <a:chExt cx="7319064" cy="3341768"/>
          </a:xfrm>
        </p:grpSpPr>
        <p:sp>
          <p:nvSpPr>
            <p:cNvPr id="53" name="Freeform 52"/>
            <p:cNvSpPr/>
            <p:nvPr/>
          </p:nvSpPr>
          <p:spPr>
            <a:xfrm>
              <a:off x="370605" y="3156935"/>
              <a:ext cx="1760790" cy="3341767"/>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35815" tIns="85344" rIns="135815" bIns="135814" numCol="1" spcCol="1270" anchor="t" anchorCtr="0">
              <a:noAutofit/>
            </a:bodyPr>
            <a:lstStyle/>
            <a:p>
              <a:pPr defTabSz="533339">
                <a:spcAft>
                  <a:spcPts val="600"/>
                </a:spcAft>
              </a:pPr>
              <a:endParaRPr lang="en-GB" sz="1100" b="1" dirty="0"/>
            </a:p>
          </p:txBody>
        </p:sp>
        <p:sp>
          <p:nvSpPr>
            <p:cNvPr id="54" name="Freeform 53"/>
            <p:cNvSpPr/>
            <p:nvPr/>
          </p:nvSpPr>
          <p:spPr>
            <a:xfrm>
              <a:off x="2223363" y="3156935"/>
              <a:ext cx="1760790" cy="3341767"/>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1371403"/>
                <a:satOff val="1861"/>
                <a:lumOff val="3137"/>
                <a:alphaOff val="0"/>
              </a:schemeClr>
            </a:fillRef>
            <a:effectRef idx="1">
              <a:schemeClr val="accent4">
                <a:hueOff val="1371403"/>
                <a:satOff val="1861"/>
                <a:lumOff val="3137"/>
                <a:alphaOff val="0"/>
              </a:schemeClr>
            </a:effectRef>
            <a:fontRef idx="minor">
              <a:schemeClr val="dk1"/>
            </a:fontRef>
          </p:style>
          <p:txBody>
            <a:bodyPr spcFirstLastPara="0" vert="horz" wrap="square" lIns="135814" tIns="85344" rIns="135815" bIns="135814" numCol="1" spcCol="1270" anchor="t" anchorCtr="0">
              <a:noAutofit/>
            </a:bodyPr>
            <a:lstStyle/>
            <a:p>
              <a:pPr defTabSz="533339">
                <a:spcAft>
                  <a:spcPts val="600"/>
                </a:spcAft>
              </a:pPr>
              <a:endParaRPr lang="en-GB" sz="1100" dirty="0">
                <a:latin typeface="Arial" pitchFamily="34" charset="0"/>
                <a:cs typeface="Arial" pitchFamily="34" charset="0"/>
              </a:endParaRPr>
            </a:p>
          </p:txBody>
        </p:sp>
        <p:sp>
          <p:nvSpPr>
            <p:cNvPr id="55" name="Freeform 54"/>
            <p:cNvSpPr/>
            <p:nvPr/>
          </p:nvSpPr>
          <p:spPr>
            <a:xfrm>
              <a:off x="4076121" y="3156934"/>
              <a:ext cx="1760790" cy="3341768"/>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2742807"/>
                <a:satOff val="3723"/>
                <a:lumOff val="6275"/>
                <a:alphaOff val="0"/>
              </a:schemeClr>
            </a:fillRef>
            <a:effectRef idx="1">
              <a:schemeClr val="accent4">
                <a:hueOff val="2742807"/>
                <a:satOff val="3723"/>
                <a:lumOff val="6275"/>
                <a:alphaOff val="0"/>
              </a:schemeClr>
            </a:effectRef>
            <a:fontRef idx="minor">
              <a:schemeClr val="dk1"/>
            </a:fontRef>
          </p:style>
          <p:txBody>
            <a:bodyPr spcFirstLastPara="0" vert="horz" wrap="square" lIns="135814" tIns="85345" rIns="135814" bIns="135814" numCol="1" spcCol="1270" anchor="t" anchorCtr="0">
              <a:noAutofit/>
            </a:bodyPr>
            <a:lstStyle/>
            <a:p>
              <a:pPr defTabSz="533339">
                <a:spcAft>
                  <a:spcPts val="600"/>
                </a:spcAft>
              </a:pPr>
              <a:endParaRPr lang="en-GB" sz="1100" dirty="0"/>
            </a:p>
          </p:txBody>
        </p:sp>
        <p:sp>
          <p:nvSpPr>
            <p:cNvPr id="56" name="Freeform 55"/>
            <p:cNvSpPr/>
            <p:nvPr/>
          </p:nvSpPr>
          <p:spPr>
            <a:xfrm>
              <a:off x="5928879" y="3156935"/>
              <a:ext cx="1760790" cy="3341767"/>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4114210"/>
                <a:satOff val="5584"/>
                <a:lumOff val="9412"/>
                <a:alphaOff val="0"/>
              </a:schemeClr>
            </a:fillRef>
            <a:effectRef idx="1">
              <a:schemeClr val="accent4">
                <a:hueOff val="4114210"/>
                <a:satOff val="5584"/>
                <a:lumOff val="9412"/>
                <a:alphaOff val="0"/>
              </a:schemeClr>
            </a:effectRef>
            <a:fontRef idx="minor">
              <a:schemeClr val="dk1"/>
            </a:fontRef>
          </p:style>
          <p:txBody>
            <a:bodyPr spcFirstLastPara="0" vert="horz" wrap="square" lIns="135814" tIns="85344" rIns="135815" bIns="135814" numCol="1" spcCol="1270" anchor="t" anchorCtr="0">
              <a:noAutofit/>
            </a:bodyPr>
            <a:lstStyle/>
            <a:p>
              <a:pPr defTabSz="533339">
                <a:spcAft>
                  <a:spcPts val="600"/>
                </a:spcAft>
              </a:pPr>
              <a:r>
                <a:rPr lang="en-GB" sz="1100" dirty="0">
                  <a:latin typeface="Arial" pitchFamily="34" charset="0"/>
                  <a:cs typeface="Arial" pitchFamily="34" charset="0"/>
                </a:rPr>
                <a:t>.</a:t>
              </a:r>
            </a:p>
          </p:txBody>
        </p:sp>
      </p:grpSp>
      <p:sp>
        <p:nvSpPr>
          <p:cNvPr id="2" name="Rectangle 1"/>
          <p:cNvSpPr/>
          <p:nvPr/>
        </p:nvSpPr>
        <p:spPr>
          <a:xfrm>
            <a:off x="380708" y="3548003"/>
            <a:ext cx="1993846" cy="2800757"/>
          </a:xfrm>
          <a:prstGeom prst="rect">
            <a:avLst/>
          </a:prstGeom>
        </p:spPr>
        <p:txBody>
          <a:bodyPr wrap="square" lIns="91429" tIns="45715" rIns="91429" bIns="45715">
            <a:spAutoFit/>
          </a:bodyPr>
          <a:lstStyle/>
          <a:p>
            <a:pPr defTabSz="533339">
              <a:spcAft>
                <a:spcPts val="600"/>
              </a:spcAft>
            </a:pPr>
            <a:r>
              <a:rPr lang="en-GB" sz="1300" b="1" dirty="0">
                <a:solidFill>
                  <a:prstClr val="black"/>
                </a:solidFill>
                <a:latin typeface="Arial" pitchFamily="34" charset="0"/>
                <a:cs typeface="Arial" pitchFamily="34" charset="0"/>
              </a:rPr>
              <a:t>Zone</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Coarse zone-wide surveys.</a:t>
            </a:r>
          </a:p>
          <a:p>
            <a:pPr marL="90478" lvl="1" indent="-90478" defTabSz="444450">
              <a:spcAft>
                <a:spcPts val="600"/>
              </a:spcAft>
              <a:buFontTx/>
              <a:buChar char="••"/>
            </a:pPr>
            <a:r>
              <a:rPr lang="en-IE" sz="1300" dirty="0">
                <a:solidFill>
                  <a:prstClr val="black"/>
                </a:solidFill>
                <a:latin typeface="Arial" pitchFamily="34" charset="0"/>
                <a:cs typeface="Arial" pitchFamily="34" charset="0"/>
              </a:rPr>
              <a:t>Zone appraisal work-shops with stakeholders </a:t>
            </a:r>
            <a:r>
              <a:rPr lang="en-GB" sz="1300" dirty="0">
                <a:solidFill>
                  <a:prstClr val="black"/>
                </a:solidFill>
                <a:latin typeface="Arial" pitchFamily="34" charset="0"/>
                <a:cs typeface="Arial" pitchFamily="34" charset="0"/>
              </a:rPr>
              <a:t>at start of programme.</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Consent “heat map” and hard constraints identified.</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Relative cost of energy crudely modelled. </a:t>
            </a:r>
          </a:p>
        </p:txBody>
      </p:sp>
      <p:sp>
        <p:nvSpPr>
          <p:cNvPr id="4" name="Rectangle 3"/>
          <p:cNvSpPr/>
          <p:nvPr/>
        </p:nvSpPr>
        <p:spPr>
          <a:xfrm>
            <a:off x="2509611" y="3546209"/>
            <a:ext cx="1993846" cy="2523758"/>
          </a:xfrm>
          <a:prstGeom prst="rect">
            <a:avLst/>
          </a:prstGeom>
        </p:spPr>
        <p:txBody>
          <a:bodyPr wrap="square" lIns="91429" tIns="45715" rIns="91429" bIns="45715">
            <a:spAutoFit/>
          </a:bodyPr>
          <a:lstStyle/>
          <a:p>
            <a:pPr defTabSz="533339">
              <a:spcAft>
                <a:spcPts val="600"/>
              </a:spcAft>
            </a:pPr>
            <a:r>
              <a:rPr lang="en-GB" sz="1300" b="1" dirty="0">
                <a:solidFill>
                  <a:prstClr val="black"/>
                </a:solidFill>
                <a:latin typeface="Arial" pitchFamily="34" charset="0"/>
                <a:cs typeface="Arial" pitchFamily="34" charset="0"/>
              </a:rPr>
              <a:t>Survey tranches</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Most promising areas prioritised for detailed surveying; first area “A” then “B”.</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Onshore grid connections agreed.</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Cable routes to shore identified, starting with reconnaissance survey grids. </a:t>
            </a:r>
          </a:p>
        </p:txBody>
      </p:sp>
      <p:sp>
        <p:nvSpPr>
          <p:cNvPr id="5" name="Rectangle 4"/>
          <p:cNvSpPr/>
          <p:nvPr/>
        </p:nvSpPr>
        <p:spPr>
          <a:xfrm>
            <a:off x="4661138" y="3546211"/>
            <a:ext cx="1993846" cy="2081525"/>
          </a:xfrm>
          <a:prstGeom prst="rect">
            <a:avLst/>
          </a:prstGeom>
        </p:spPr>
        <p:txBody>
          <a:bodyPr wrap="square" lIns="91429" tIns="45715" rIns="91429" bIns="45715">
            <a:spAutoFit/>
          </a:bodyPr>
          <a:lstStyle/>
          <a:p>
            <a:pPr defTabSz="533339">
              <a:spcAft>
                <a:spcPts val="600"/>
              </a:spcAft>
            </a:pPr>
            <a:r>
              <a:rPr lang="en-GB" sz="1300" b="1" dirty="0">
                <a:solidFill>
                  <a:prstClr val="black"/>
                </a:solidFill>
                <a:latin typeface="Arial" pitchFamily="34" charset="0"/>
                <a:cs typeface="Arial" pitchFamily="34" charset="0"/>
              </a:rPr>
              <a:t>Developable area</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Area of high fishing intensity, bird density, and more complicated  geology to west of Zone  excluded.</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Deeper water, with slope habitat to north of Zone excluded. </a:t>
            </a:r>
          </a:p>
        </p:txBody>
      </p:sp>
      <p:sp>
        <p:nvSpPr>
          <p:cNvPr id="7" name="Rectangle 6"/>
          <p:cNvSpPr/>
          <p:nvPr/>
        </p:nvSpPr>
        <p:spPr>
          <a:xfrm>
            <a:off x="6812664" y="3546209"/>
            <a:ext cx="1993846" cy="2923867"/>
          </a:xfrm>
          <a:prstGeom prst="rect">
            <a:avLst/>
          </a:prstGeom>
        </p:spPr>
        <p:txBody>
          <a:bodyPr wrap="square" lIns="91429" tIns="45715" rIns="91429" bIns="45715">
            <a:spAutoFit/>
          </a:bodyPr>
          <a:lstStyle/>
          <a:p>
            <a:pPr defTabSz="533339">
              <a:spcAft>
                <a:spcPts val="600"/>
              </a:spcAft>
            </a:pPr>
            <a:r>
              <a:rPr lang="en-GB" sz="1300" b="1" dirty="0">
                <a:solidFill>
                  <a:prstClr val="black"/>
                </a:solidFill>
                <a:latin typeface="Arial" pitchFamily="34" charset="0"/>
                <a:cs typeface="Arial" pitchFamily="34" charset="0"/>
              </a:rPr>
              <a:t>Project areas</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Narrowing down from zone to tranche to specific project areas.</a:t>
            </a:r>
          </a:p>
          <a:p>
            <a:pPr marL="90478" lvl="1" indent="-90478" defTabSz="444450">
              <a:spcAft>
                <a:spcPts val="600"/>
              </a:spcAft>
              <a:buFontTx/>
              <a:buChar char="••"/>
            </a:pPr>
            <a:r>
              <a:rPr lang="en-GB" sz="1300" dirty="0">
                <a:solidFill>
                  <a:prstClr val="black"/>
                </a:solidFill>
                <a:latin typeface="Arial" pitchFamily="34" charset="0"/>
                <a:cs typeface="Arial" pitchFamily="34" charset="0"/>
              </a:rPr>
              <a:t>Based on detailed environmental assessment and </a:t>
            </a:r>
            <a:r>
              <a:rPr lang="en-IE" sz="1300" dirty="0">
                <a:solidFill>
                  <a:prstClr val="black"/>
                </a:solidFill>
                <a:latin typeface="Arial" pitchFamily="34" charset="0"/>
                <a:cs typeface="Arial" pitchFamily="34" charset="0"/>
              </a:rPr>
              <a:t>detailed wind resource modelling.</a:t>
            </a:r>
          </a:p>
          <a:p>
            <a:pPr marL="90478" lvl="1" indent="-90478" defTabSz="444450">
              <a:spcAft>
                <a:spcPts val="600"/>
              </a:spcAft>
              <a:buFontTx/>
              <a:buChar char="••"/>
            </a:pPr>
            <a:r>
              <a:rPr lang="en-IE" sz="1300" dirty="0">
                <a:solidFill>
                  <a:prstClr val="black"/>
                </a:solidFill>
                <a:latin typeface="Arial" pitchFamily="34" charset="0"/>
                <a:cs typeface="Arial" pitchFamily="34" charset="0"/>
              </a:rPr>
              <a:t>Stakeholder engagement and consultation throughout.</a:t>
            </a:r>
            <a:endParaRPr lang="en-GB" sz="1300" dirty="0">
              <a:solidFill>
                <a:prstClr val="black"/>
              </a:solidFill>
              <a:latin typeface="Arial" pitchFamily="34" charset="0"/>
              <a:cs typeface="Arial" pitchFamily="34" charset="0"/>
            </a:endParaRPr>
          </a:p>
        </p:txBody>
      </p:sp>
      <p:sp>
        <p:nvSpPr>
          <p:cNvPr id="3" name="Rounded Rectangle 2"/>
          <p:cNvSpPr/>
          <p:nvPr/>
        </p:nvSpPr>
        <p:spPr>
          <a:xfrm>
            <a:off x="124181" y="1055924"/>
            <a:ext cx="8872615" cy="2383957"/>
          </a:xfrm>
          <a:prstGeom prst="roundRect">
            <a:avLst>
              <a:gd name="adj" fmla="val 1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pic>
        <p:nvPicPr>
          <p:cNvPr id="15" name="Picture 2" descr="C:\Users\Lee.Clarke\AppData\Local\Microsoft\Windows\Temporary Internet Files\Content.Outlook\21WLISB7\DoggerBankZo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3" t="5312" r="21232"/>
          <a:stretch/>
        </p:blipFill>
        <p:spPr bwMode="auto">
          <a:xfrm>
            <a:off x="359723" y="1259035"/>
            <a:ext cx="1993846" cy="1970700"/>
          </a:xfrm>
          <a:prstGeom prst="roundRect">
            <a:avLst>
              <a:gd name="adj" fmla="val 1032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48" name="Group 47"/>
          <p:cNvGrpSpPr>
            <a:grpSpLocks noChangeAspect="1"/>
          </p:cNvGrpSpPr>
          <p:nvPr/>
        </p:nvGrpSpPr>
        <p:grpSpPr>
          <a:xfrm>
            <a:off x="2507514" y="1259035"/>
            <a:ext cx="1993846" cy="1970700"/>
            <a:chOff x="2657792" y="1205899"/>
            <a:chExt cx="2257984" cy="2060078"/>
          </a:xfrm>
        </p:grpSpPr>
        <p:grpSp>
          <p:nvGrpSpPr>
            <p:cNvPr id="16" name="Group 15"/>
            <p:cNvGrpSpPr/>
            <p:nvPr/>
          </p:nvGrpSpPr>
          <p:grpSpPr>
            <a:xfrm>
              <a:off x="2657792" y="1205899"/>
              <a:ext cx="2257984" cy="2060078"/>
              <a:chOff x="2570846" y="1319337"/>
              <a:chExt cx="2257984" cy="2060078"/>
            </a:xfrm>
          </p:grpSpPr>
          <p:pic>
            <p:nvPicPr>
              <p:cNvPr id="17" name="Picture 2" descr="C:\Users\Lee.Clarke\AppData\Local\Microsoft\Windows\Temporary Internet Files\Content.Outlook\21WLISB7\DoggerBankZo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3" t="5312" r="21232"/>
              <a:stretch/>
            </p:blipFill>
            <p:spPr bwMode="auto">
              <a:xfrm>
                <a:off x="2570846" y="1319337"/>
                <a:ext cx="2257984" cy="2060078"/>
              </a:xfrm>
              <a:prstGeom prst="roundRect">
                <a:avLst>
                  <a:gd name="adj" fmla="val 120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8" name="Group 17"/>
              <p:cNvGrpSpPr>
                <a:grpSpLocks noChangeAspect="1"/>
              </p:cNvGrpSpPr>
              <p:nvPr/>
            </p:nvGrpSpPr>
            <p:grpSpPr>
              <a:xfrm>
                <a:off x="2699744" y="2514552"/>
                <a:ext cx="1692000" cy="814608"/>
                <a:chOff x="2647490" y="2479370"/>
                <a:chExt cx="1946920" cy="937337"/>
              </a:xfrm>
            </p:grpSpPr>
            <p:sp>
              <p:nvSpPr>
                <p:cNvPr id="19" name="Freeform 18"/>
                <p:cNvSpPr/>
                <p:nvPr/>
              </p:nvSpPr>
              <p:spPr>
                <a:xfrm>
                  <a:off x="2647490" y="2630651"/>
                  <a:ext cx="1146177" cy="786056"/>
                </a:xfrm>
                <a:custGeom>
                  <a:avLst/>
                  <a:gdLst>
                    <a:gd name="connsiteX0" fmla="*/ 219075 w 2895600"/>
                    <a:gd name="connsiteY0" fmla="*/ 0 h 1943100"/>
                    <a:gd name="connsiteX1" fmla="*/ 1524000 w 2895600"/>
                    <a:gd name="connsiteY1" fmla="*/ 0 h 1943100"/>
                    <a:gd name="connsiteX2" fmla="*/ 2895600 w 2895600"/>
                    <a:gd name="connsiteY2" fmla="*/ 914400 h 1943100"/>
                    <a:gd name="connsiteX3" fmla="*/ 1781175 w 2895600"/>
                    <a:gd name="connsiteY3" fmla="*/ 1943100 h 1943100"/>
                    <a:gd name="connsiteX4" fmla="*/ 847725 w 2895600"/>
                    <a:gd name="connsiteY4" fmla="*/ 1562100 h 1943100"/>
                    <a:gd name="connsiteX5" fmla="*/ 847725 w 2895600"/>
                    <a:gd name="connsiteY5" fmla="*/ 1057275 h 1943100"/>
                    <a:gd name="connsiteX6" fmla="*/ 0 w 2895600"/>
                    <a:gd name="connsiteY6" fmla="*/ 1009650 h 1943100"/>
                    <a:gd name="connsiteX7" fmla="*/ 219075 w 2895600"/>
                    <a:gd name="connsiteY7" fmla="*/ 0 h 1943100"/>
                    <a:gd name="connsiteX0" fmla="*/ 219075 w 2861399"/>
                    <a:gd name="connsiteY0" fmla="*/ 0 h 1943100"/>
                    <a:gd name="connsiteX1" fmla="*/ 1524000 w 2861399"/>
                    <a:gd name="connsiteY1" fmla="*/ 0 h 1943100"/>
                    <a:gd name="connsiteX2" fmla="*/ 2861399 w 2861399"/>
                    <a:gd name="connsiteY2" fmla="*/ 900712 h 1943100"/>
                    <a:gd name="connsiteX3" fmla="*/ 1781175 w 2861399"/>
                    <a:gd name="connsiteY3" fmla="*/ 1943100 h 1943100"/>
                    <a:gd name="connsiteX4" fmla="*/ 847725 w 2861399"/>
                    <a:gd name="connsiteY4" fmla="*/ 1562100 h 1943100"/>
                    <a:gd name="connsiteX5" fmla="*/ 847725 w 2861399"/>
                    <a:gd name="connsiteY5" fmla="*/ 1057275 h 1943100"/>
                    <a:gd name="connsiteX6" fmla="*/ 0 w 2861399"/>
                    <a:gd name="connsiteY6" fmla="*/ 1009650 h 1943100"/>
                    <a:gd name="connsiteX7" fmla="*/ 219075 w 2861399"/>
                    <a:gd name="connsiteY7" fmla="*/ 0 h 1943100"/>
                    <a:gd name="connsiteX0" fmla="*/ 219075 w 2861399"/>
                    <a:gd name="connsiteY0" fmla="*/ 0 h 1963632"/>
                    <a:gd name="connsiteX1" fmla="*/ 1524000 w 2861399"/>
                    <a:gd name="connsiteY1" fmla="*/ 0 h 1963632"/>
                    <a:gd name="connsiteX2" fmla="*/ 2861399 w 2861399"/>
                    <a:gd name="connsiteY2" fmla="*/ 900712 h 1963632"/>
                    <a:gd name="connsiteX3" fmla="*/ 1781176 w 2861399"/>
                    <a:gd name="connsiteY3" fmla="*/ 1963632 h 1963632"/>
                    <a:gd name="connsiteX4" fmla="*/ 847725 w 2861399"/>
                    <a:gd name="connsiteY4" fmla="*/ 1562100 h 1963632"/>
                    <a:gd name="connsiteX5" fmla="*/ 847725 w 2861399"/>
                    <a:gd name="connsiteY5" fmla="*/ 1057275 h 1963632"/>
                    <a:gd name="connsiteX6" fmla="*/ 0 w 2861399"/>
                    <a:gd name="connsiteY6" fmla="*/ 1009650 h 1963632"/>
                    <a:gd name="connsiteX7" fmla="*/ 219075 w 2861399"/>
                    <a:gd name="connsiteY7" fmla="*/ 0 h 196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399" h="1963632">
                      <a:moveTo>
                        <a:pt x="219075" y="0"/>
                      </a:moveTo>
                      <a:lnTo>
                        <a:pt x="1524000" y="0"/>
                      </a:lnTo>
                      <a:lnTo>
                        <a:pt x="2861399" y="900712"/>
                      </a:lnTo>
                      <a:lnTo>
                        <a:pt x="1781176" y="1963632"/>
                      </a:lnTo>
                      <a:lnTo>
                        <a:pt x="847725" y="1562100"/>
                      </a:lnTo>
                      <a:lnTo>
                        <a:pt x="847725" y="1057275"/>
                      </a:lnTo>
                      <a:lnTo>
                        <a:pt x="0" y="1009650"/>
                      </a:lnTo>
                      <a:lnTo>
                        <a:pt x="219075" y="0"/>
                      </a:lnTo>
                      <a:close/>
                    </a:path>
                  </a:pathLst>
                </a:custGeom>
                <a:pattFill prst="wdUpDiag">
                  <a:fgClr>
                    <a:srgbClr val="43B3FA"/>
                  </a:fgClr>
                  <a:bgClr>
                    <a:schemeClr val="bg1"/>
                  </a:bgClr>
                </a:pattFill>
                <a:ln w="12700">
                  <a:solidFill>
                    <a:srgbClr val="800080"/>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sp>
              <p:nvSpPr>
                <p:cNvPr id="20" name="Freeform 19"/>
                <p:cNvSpPr/>
                <p:nvPr/>
              </p:nvSpPr>
              <p:spPr>
                <a:xfrm>
                  <a:off x="3238677" y="2479370"/>
                  <a:ext cx="1355733" cy="507119"/>
                </a:xfrm>
                <a:custGeom>
                  <a:avLst/>
                  <a:gdLst>
                    <a:gd name="connsiteX0" fmla="*/ 0 w 3381375"/>
                    <a:gd name="connsiteY0" fmla="*/ 371475 h 1266825"/>
                    <a:gd name="connsiteX1" fmla="*/ 3381375 w 3381375"/>
                    <a:gd name="connsiteY1" fmla="*/ 0 h 1266825"/>
                    <a:gd name="connsiteX2" fmla="*/ 3152775 w 3381375"/>
                    <a:gd name="connsiteY2" fmla="*/ 1028700 h 1266825"/>
                    <a:gd name="connsiteX3" fmla="*/ 1666875 w 3381375"/>
                    <a:gd name="connsiteY3" fmla="*/ 1000125 h 1266825"/>
                    <a:gd name="connsiteX4" fmla="*/ 1381125 w 3381375"/>
                    <a:gd name="connsiteY4" fmla="*/ 1266825 h 1266825"/>
                    <a:gd name="connsiteX5" fmla="*/ 0 w 3381375"/>
                    <a:gd name="connsiteY5" fmla="*/ 37147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375" h="1266825">
                      <a:moveTo>
                        <a:pt x="0" y="371475"/>
                      </a:moveTo>
                      <a:lnTo>
                        <a:pt x="3381375" y="0"/>
                      </a:lnTo>
                      <a:lnTo>
                        <a:pt x="3152775" y="1028700"/>
                      </a:lnTo>
                      <a:lnTo>
                        <a:pt x="1666875" y="1000125"/>
                      </a:lnTo>
                      <a:lnTo>
                        <a:pt x="1381125" y="1266825"/>
                      </a:lnTo>
                      <a:lnTo>
                        <a:pt x="0" y="371475"/>
                      </a:lnTo>
                      <a:close/>
                    </a:path>
                  </a:pathLst>
                </a:custGeom>
                <a:pattFill prst="wdDnDiag">
                  <a:fgClr>
                    <a:srgbClr val="BED630"/>
                  </a:fgClr>
                  <a:bgClr>
                    <a:schemeClr val="bg1"/>
                  </a:bgClr>
                </a:pattFill>
                <a:ln w="12700">
                  <a:solidFill>
                    <a:srgbClr val="800080"/>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grpSp>
        </p:grpSp>
        <p:sp>
          <p:nvSpPr>
            <p:cNvPr id="28" name="TextBox 27"/>
            <p:cNvSpPr txBox="1"/>
            <p:nvPr/>
          </p:nvSpPr>
          <p:spPr>
            <a:xfrm>
              <a:off x="3178631" y="2657167"/>
              <a:ext cx="365761" cy="41825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GB" sz="2000" b="1" spc="150" dirty="0">
                  <a:ln w="11430"/>
                  <a:solidFill>
                    <a:srgbClr val="F8F8F8"/>
                  </a:solidFill>
                  <a:effectLst>
                    <a:glow rad="101600">
                      <a:schemeClr val="accent4">
                        <a:satMod val="175000"/>
                        <a:alpha val="40000"/>
                      </a:schemeClr>
                    </a:glow>
                    <a:outerShdw blurRad="25400" algn="tl" rotWithShape="0">
                      <a:srgbClr val="000000">
                        <a:alpha val="43000"/>
                      </a:srgbClr>
                    </a:outerShdw>
                  </a:effectLst>
                </a:rPr>
                <a:t>A</a:t>
              </a:r>
            </a:p>
          </p:txBody>
        </p:sp>
        <p:sp>
          <p:nvSpPr>
            <p:cNvPr id="31" name="TextBox 30"/>
            <p:cNvSpPr txBox="1"/>
            <p:nvPr/>
          </p:nvSpPr>
          <p:spPr>
            <a:xfrm>
              <a:off x="4017131" y="2399238"/>
              <a:ext cx="365761" cy="41825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GB" sz="2000" b="1" spc="150" dirty="0">
                  <a:ln w="11430"/>
                  <a:solidFill>
                    <a:srgbClr val="F8F8F8"/>
                  </a:solidFill>
                  <a:effectLst>
                    <a:glow rad="101600">
                      <a:schemeClr val="accent4">
                        <a:satMod val="175000"/>
                        <a:alpha val="40000"/>
                      </a:schemeClr>
                    </a:glow>
                    <a:outerShdw blurRad="25400" algn="tl" rotWithShape="0">
                      <a:srgbClr val="000000">
                        <a:alpha val="43000"/>
                      </a:srgbClr>
                    </a:outerShdw>
                  </a:effectLst>
                </a:rPr>
                <a:t>B</a:t>
              </a:r>
            </a:p>
          </p:txBody>
        </p:sp>
      </p:grpSp>
      <p:grpSp>
        <p:nvGrpSpPr>
          <p:cNvPr id="47" name="Group 46"/>
          <p:cNvGrpSpPr>
            <a:grpSpLocks noChangeAspect="1"/>
          </p:cNvGrpSpPr>
          <p:nvPr/>
        </p:nvGrpSpPr>
        <p:grpSpPr>
          <a:xfrm>
            <a:off x="6803095" y="1259064"/>
            <a:ext cx="1993846" cy="1987320"/>
            <a:chOff x="7444451" y="1205899"/>
            <a:chExt cx="2232000" cy="2053589"/>
          </a:xfrm>
        </p:grpSpPr>
        <p:grpSp>
          <p:nvGrpSpPr>
            <p:cNvPr id="14" name="Group 13"/>
            <p:cNvGrpSpPr/>
            <p:nvPr/>
          </p:nvGrpSpPr>
          <p:grpSpPr>
            <a:xfrm>
              <a:off x="7444451" y="1205899"/>
              <a:ext cx="2232000" cy="2053589"/>
              <a:chOff x="7409615" y="1275571"/>
              <a:chExt cx="2232000" cy="2053589"/>
            </a:xfrm>
          </p:grpSpPr>
          <p:pic>
            <p:nvPicPr>
              <p:cNvPr id="22" name="Picture 3" descr="C:\Users\Lee.Clarke\AppData\Local\Microsoft\Windows\Temporary Internet Files\Content.Outlook\21WLISB7\DoggerBankDevelopableArea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13" t="5647" r="22162"/>
              <a:stretch/>
            </p:blipFill>
            <p:spPr bwMode="auto">
              <a:xfrm>
                <a:off x="7409615" y="1275571"/>
                <a:ext cx="2232000" cy="2053589"/>
              </a:xfrm>
              <a:prstGeom prst="roundRect">
                <a:avLst>
                  <a:gd name="adj" fmla="val 111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Freeform 23"/>
              <p:cNvSpPr/>
              <p:nvPr/>
            </p:nvSpPr>
            <p:spPr>
              <a:xfrm>
                <a:off x="7705037" y="2557401"/>
                <a:ext cx="370205" cy="390474"/>
              </a:xfrm>
              <a:custGeom>
                <a:avLst/>
                <a:gdLst>
                  <a:gd name="connsiteX0" fmla="*/ 104775 w 942975"/>
                  <a:gd name="connsiteY0" fmla="*/ 76200 h 923925"/>
                  <a:gd name="connsiteX1" fmla="*/ 238125 w 942975"/>
                  <a:gd name="connsiteY1" fmla="*/ 76200 h 923925"/>
                  <a:gd name="connsiteX2" fmla="*/ 504825 w 942975"/>
                  <a:gd name="connsiteY2" fmla="*/ 0 h 923925"/>
                  <a:gd name="connsiteX3" fmla="*/ 942975 w 942975"/>
                  <a:gd name="connsiteY3" fmla="*/ 9525 h 923925"/>
                  <a:gd name="connsiteX4" fmla="*/ 923925 w 942975"/>
                  <a:gd name="connsiteY4" fmla="*/ 923925 h 923925"/>
                  <a:gd name="connsiteX5" fmla="*/ 0 w 942975"/>
                  <a:gd name="connsiteY5" fmla="*/ 857250 h 923925"/>
                  <a:gd name="connsiteX6" fmla="*/ 104775 w 942975"/>
                  <a:gd name="connsiteY6" fmla="*/ 7620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975" h="923925">
                    <a:moveTo>
                      <a:pt x="104775" y="76200"/>
                    </a:moveTo>
                    <a:lnTo>
                      <a:pt x="238125" y="76200"/>
                    </a:lnTo>
                    <a:lnTo>
                      <a:pt x="504825" y="0"/>
                    </a:lnTo>
                    <a:lnTo>
                      <a:pt x="942975" y="9525"/>
                    </a:lnTo>
                    <a:lnTo>
                      <a:pt x="923925" y="923925"/>
                    </a:lnTo>
                    <a:lnTo>
                      <a:pt x="0" y="857250"/>
                    </a:lnTo>
                    <a:lnTo>
                      <a:pt x="104775" y="76200"/>
                    </a:lnTo>
                    <a:close/>
                  </a:path>
                </a:pathLst>
              </a:custGeom>
              <a:pattFill prst="wdDnDiag">
                <a:fgClr>
                  <a:srgbClr val="FF0000"/>
                </a:fgClr>
                <a:bgClr>
                  <a:srgbClr val="92D050"/>
                </a:bgClr>
              </a:pattFill>
              <a:ln w="19050">
                <a:solidFill>
                  <a:srgbClr val="FF0000"/>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sp>
            <p:nvSpPr>
              <p:cNvPr id="25" name="Freeform 24"/>
              <p:cNvSpPr/>
              <p:nvPr/>
            </p:nvSpPr>
            <p:spPr>
              <a:xfrm>
                <a:off x="8161250" y="2517146"/>
                <a:ext cx="493813" cy="458191"/>
              </a:xfrm>
              <a:custGeom>
                <a:avLst/>
                <a:gdLst>
                  <a:gd name="connsiteX0" fmla="*/ 0 w 1285875"/>
                  <a:gd name="connsiteY0" fmla="*/ 447675 h 1095375"/>
                  <a:gd name="connsiteX1" fmla="*/ 476250 w 1285875"/>
                  <a:gd name="connsiteY1" fmla="*/ 9525 h 1095375"/>
                  <a:gd name="connsiteX2" fmla="*/ 638175 w 1285875"/>
                  <a:gd name="connsiteY2" fmla="*/ 0 h 1095375"/>
                  <a:gd name="connsiteX3" fmla="*/ 1285875 w 1285875"/>
                  <a:gd name="connsiteY3" fmla="*/ 619125 h 1095375"/>
                  <a:gd name="connsiteX4" fmla="*/ 742950 w 1285875"/>
                  <a:gd name="connsiteY4" fmla="*/ 1095375 h 1095375"/>
                  <a:gd name="connsiteX5" fmla="*/ 0 w 1285875"/>
                  <a:gd name="connsiteY5" fmla="*/ 447675 h 1095375"/>
                  <a:gd name="connsiteX0" fmla="*/ 0 w 1285875"/>
                  <a:gd name="connsiteY0" fmla="*/ 447675 h 1084155"/>
                  <a:gd name="connsiteX1" fmla="*/ 476250 w 1285875"/>
                  <a:gd name="connsiteY1" fmla="*/ 9525 h 1084155"/>
                  <a:gd name="connsiteX2" fmla="*/ 638175 w 1285875"/>
                  <a:gd name="connsiteY2" fmla="*/ 0 h 1084155"/>
                  <a:gd name="connsiteX3" fmla="*/ 1285875 w 1285875"/>
                  <a:gd name="connsiteY3" fmla="*/ 619125 h 1084155"/>
                  <a:gd name="connsiteX4" fmla="*/ 731730 w 1285875"/>
                  <a:gd name="connsiteY4" fmla="*/ 1084155 h 1084155"/>
                  <a:gd name="connsiteX5" fmla="*/ 0 w 1285875"/>
                  <a:gd name="connsiteY5" fmla="*/ 447675 h 1084155"/>
                  <a:gd name="connsiteX0" fmla="*/ 0 w 1252216"/>
                  <a:gd name="connsiteY0" fmla="*/ 447675 h 1084155"/>
                  <a:gd name="connsiteX1" fmla="*/ 476250 w 1252216"/>
                  <a:gd name="connsiteY1" fmla="*/ 9525 h 1084155"/>
                  <a:gd name="connsiteX2" fmla="*/ 638175 w 1252216"/>
                  <a:gd name="connsiteY2" fmla="*/ 0 h 1084155"/>
                  <a:gd name="connsiteX3" fmla="*/ 1252216 w 1252216"/>
                  <a:gd name="connsiteY3" fmla="*/ 619125 h 1084155"/>
                  <a:gd name="connsiteX4" fmla="*/ 731730 w 1252216"/>
                  <a:gd name="connsiteY4" fmla="*/ 1084155 h 1084155"/>
                  <a:gd name="connsiteX5" fmla="*/ 0 w 1252216"/>
                  <a:gd name="connsiteY5" fmla="*/ 447675 h 1084155"/>
                  <a:gd name="connsiteX0" fmla="*/ 0 w 1257826"/>
                  <a:gd name="connsiteY0" fmla="*/ 447675 h 1084155"/>
                  <a:gd name="connsiteX1" fmla="*/ 476250 w 1257826"/>
                  <a:gd name="connsiteY1" fmla="*/ 9525 h 1084155"/>
                  <a:gd name="connsiteX2" fmla="*/ 638175 w 1257826"/>
                  <a:gd name="connsiteY2" fmla="*/ 0 h 1084155"/>
                  <a:gd name="connsiteX3" fmla="*/ 1257826 w 1257826"/>
                  <a:gd name="connsiteY3" fmla="*/ 602296 h 1084155"/>
                  <a:gd name="connsiteX4" fmla="*/ 731730 w 1257826"/>
                  <a:gd name="connsiteY4" fmla="*/ 1084155 h 1084155"/>
                  <a:gd name="connsiteX5" fmla="*/ 0 w 1257826"/>
                  <a:gd name="connsiteY5" fmla="*/ 447675 h 108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826" h="1084155">
                    <a:moveTo>
                      <a:pt x="0" y="447675"/>
                    </a:moveTo>
                    <a:lnTo>
                      <a:pt x="476250" y="9525"/>
                    </a:lnTo>
                    <a:lnTo>
                      <a:pt x="638175" y="0"/>
                    </a:lnTo>
                    <a:lnTo>
                      <a:pt x="1257826" y="602296"/>
                    </a:lnTo>
                    <a:lnTo>
                      <a:pt x="731730" y="1084155"/>
                    </a:lnTo>
                    <a:lnTo>
                      <a:pt x="0" y="447675"/>
                    </a:lnTo>
                    <a:close/>
                  </a:path>
                </a:pathLst>
              </a:custGeom>
              <a:pattFill prst="wdUpDiag">
                <a:fgClr>
                  <a:srgbClr val="FF0000"/>
                </a:fgClr>
                <a:bgClr>
                  <a:srgbClr val="92D050"/>
                </a:bgClr>
              </a:pattFill>
              <a:ln w="19050">
                <a:solidFill>
                  <a:srgbClr val="FF0000"/>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sp>
            <p:nvSpPr>
              <p:cNvPr id="26" name="Freeform 25"/>
              <p:cNvSpPr/>
              <p:nvPr/>
            </p:nvSpPr>
            <p:spPr>
              <a:xfrm>
                <a:off x="7855528" y="2991307"/>
                <a:ext cx="534286" cy="276328"/>
              </a:xfrm>
              <a:custGeom>
                <a:avLst/>
                <a:gdLst>
                  <a:gd name="connsiteX0" fmla="*/ 9525 w 1419225"/>
                  <a:gd name="connsiteY0" fmla="*/ 0 h 685800"/>
                  <a:gd name="connsiteX1" fmla="*/ 1304925 w 1419225"/>
                  <a:gd name="connsiteY1" fmla="*/ 9525 h 685800"/>
                  <a:gd name="connsiteX2" fmla="*/ 1419225 w 1419225"/>
                  <a:gd name="connsiteY2" fmla="*/ 123825 h 685800"/>
                  <a:gd name="connsiteX3" fmla="*/ 809625 w 1419225"/>
                  <a:gd name="connsiteY3" fmla="*/ 685800 h 685800"/>
                  <a:gd name="connsiteX4" fmla="*/ 0 w 1419225"/>
                  <a:gd name="connsiteY4" fmla="*/ 361950 h 685800"/>
                  <a:gd name="connsiteX5" fmla="*/ 9525 w 1419225"/>
                  <a:gd name="connsiteY5" fmla="*/ 0 h 685800"/>
                  <a:gd name="connsiteX0" fmla="*/ 0 w 1409700"/>
                  <a:gd name="connsiteY0" fmla="*/ 0 h 685800"/>
                  <a:gd name="connsiteX1" fmla="*/ 1295400 w 1409700"/>
                  <a:gd name="connsiteY1" fmla="*/ 9525 h 685800"/>
                  <a:gd name="connsiteX2" fmla="*/ 1409700 w 1409700"/>
                  <a:gd name="connsiteY2" fmla="*/ 123825 h 685800"/>
                  <a:gd name="connsiteX3" fmla="*/ 800100 w 1409700"/>
                  <a:gd name="connsiteY3" fmla="*/ 685800 h 685800"/>
                  <a:gd name="connsiteX4" fmla="*/ 24498 w 1409700"/>
                  <a:gd name="connsiteY4" fmla="*/ 356340 h 685800"/>
                  <a:gd name="connsiteX5" fmla="*/ 0 w 1409700"/>
                  <a:gd name="connsiteY5" fmla="*/ 0 h 685800"/>
                  <a:gd name="connsiteX0" fmla="*/ 0 w 1398358"/>
                  <a:gd name="connsiteY0" fmla="*/ 0 h 697020"/>
                  <a:gd name="connsiteX1" fmla="*/ 1284058 w 1398358"/>
                  <a:gd name="connsiteY1" fmla="*/ 20745 h 697020"/>
                  <a:gd name="connsiteX2" fmla="*/ 1398358 w 1398358"/>
                  <a:gd name="connsiteY2" fmla="*/ 135045 h 697020"/>
                  <a:gd name="connsiteX3" fmla="*/ 788758 w 1398358"/>
                  <a:gd name="connsiteY3" fmla="*/ 697020 h 697020"/>
                  <a:gd name="connsiteX4" fmla="*/ 13156 w 1398358"/>
                  <a:gd name="connsiteY4" fmla="*/ 367560 h 697020"/>
                  <a:gd name="connsiteX5" fmla="*/ 0 w 1398358"/>
                  <a:gd name="connsiteY5" fmla="*/ 0 h 697020"/>
                  <a:gd name="connsiteX0" fmla="*/ 9526 w 1385202"/>
                  <a:gd name="connsiteY0" fmla="*/ 12914 h 676275"/>
                  <a:gd name="connsiteX1" fmla="*/ 1270902 w 1385202"/>
                  <a:gd name="connsiteY1" fmla="*/ 0 h 676275"/>
                  <a:gd name="connsiteX2" fmla="*/ 1385202 w 1385202"/>
                  <a:gd name="connsiteY2" fmla="*/ 114300 h 676275"/>
                  <a:gd name="connsiteX3" fmla="*/ 775602 w 1385202"/>
                  <a:gd name="connsiteY3" fmla="*/ 676275 h 676275"/>
                  <a:gd name="connsiteX4" fmla="*/ 0 w 1385202"/>
                  <a:gd name="connsiteY4" fmla="*/ 346815 h 676275"/>
                  <a:gd name="connsiteX5" fmla="*/ 9526 w 1385202"/>
                  <a:gd name="connsiteY5" fmla="*/ 12914 h 676275"/>
                  <a:gd name="connsiteX0" fmla="*/ 0 w 1375676"/>
                  <a:gd name="connsiteY0" fmla="*/ 12914 h 676275"/>
                  <a:gd name="connsiteX1" fmla="*/ 1261376 w 1375676"/>
                  <a:gd name="connsiteY1" fmla="*/ 0 h 676275"/>
                  <a:gd name="connsiteX2" fmla="*/ 1375676 w 1375676"/>
                  <a:gd name="connsiteY2" fmla="*/ 114300 h 676275"/>
                  <a:gd name="connsiteX3" fmla="*/ 766076 w 1375676"/>
                  <a:gd name="connsiteY3" fmla="*/ 676275 h 676275"/>
                  <a:gd name="connsiteX4" fmla="*/ 1815 w 1375676"/>
                  <a:gd name="connsiteY4" fmla="*/ 363645 h 676275"/>
                  <a:gd name="connsiteX5" fmla="*/ 0 w 1375676"/>
                  <a:gd name="connsiteY5" fmla="*/ 12914 h 676275"/>
                  <a:gd name="connsiteX0" fmla="*/ 0 w 1375676"/>
                  <a:gd name="connsiteY0" fmla="*/ 12914 h 653836"/>
                  <a:gd name="connsiteX1" fmla="*/ 1261376 w 1375676"/>
                  <a:gd name="connsiteY1" fmla="*/ 0 h 653836"/>
                  <a:gd name="connsiteX2" fmla="*/ 1375676 w 1375676"/>
                  <a:gd name="connsiteY2" fmla="*/ 114300 h 653836"/>
                  <a:gd name="connsiteX3" fmla="*/ 754736 w 1375676"/>
                  <a:gd name="connsiteY3" fmla="*/ 653836 h 653836"/>
                  <a:gd name="connsiteX4" fmla="*/ 1815 w 1375676"/>
                  <a:gd name="connsiteY4" fmla="*/ 363645 h 653836"/>
                  <a:gd name="connsiteX5" fmla="*/ 0 w 1375676"/>
                  <a:gd name="connsiteY5" fmla="*/ 12914 h 653836"/>
                  <a:gd name="connsiteX0" fmla="*/ 0 w 1375676"/>
                  <a:gd name="connsiteY0" fmla="*/ 12914 h 665056"/>
                  <a:gd name="connsiteX1" fmla="*/ 1261376 w 1375676"/>
                  <a:gd name="connsiteY1" fmla="*/ 0 h 665056"/>
                  <a:gd name="connsiteX2" fmla="*/ 1375676 w 1375676"/>
                  <a:gd name="connsiteY2" fmla="*/ 114300 h 665056"/>
                  <a:gd name="connsiteX3" fmla="*/ 788760 w 1375676"/>
                  <a:gd name="connsiteY3" fmla="*/ 665056 h 665056"/>
                  <a:gd name="connsiteX4" fmla="*/ 1815 w 1375676"/>
                  <a:gd name="connsiteY4" fmla="*/ 363645 h 665056"/>
                  <a:gd name="connsiteX5" fmla="*/ 0 w 1375676"/>
                  <a:gd name="connsiteY5" fmla="*/ 12914 h 665056"/>
                  <a:gd name="connsiteX0" fmla="*/ 0 w 1375676"/>
                  <a:gd name="connsiteY0" fmla="*/ 12914 h 653837"/>
                  <a:gd name="connsiteX1" fmla="*/ 1261376 w 1375676"/>
                  <a:gd name="connsiteY1" fmla="*/ 0 h 653837"/>
                  <a:gd name="connsiteX2" fmla="*/ 1375676 w 1375676"/>
                  <a:gd name="connsiteY2" fmla="*/ 114300 h 653837"/>
                  <a:gd name="connsiteX3" fmla="*/ 777418 w 1375676"/>
                  <a:gd name="connsiteY3" fmla="*/ 653837 h 653837"/>
                  <a:gd name="connsiteX4" fmla="*/ 1815 w 1375676"/>
                  <a:gd name="connsiteY4" fmla="*/ 363645 h 653837"/>
                  <a:gd name="connsiteX5" fmla="*/ 0 w 1375676"/>
                  <a:gd name="connsiteY5" fmla="*/ 12914 h 6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5676" h="653837">
                    <a:moveTo>
                      <a:pt x="0" y="12914"/>
                    </a:moveTo>
                    <a:lnTo>
                      <a:pt x="1261376" y="0"/>
                    </a:lnTo>
                    <a:lnTo>
                      <a:pt x="1375676" y="114300"/>
                    </a:lnTo>
                    <a:lnTo>
                      <a:pt x="777418" y="653837"/>
                    </a:lnTo>
                    <a:lnTo>
                      <a:pt x="1815" y="363645"/>
                    </a:lnTo>
                    <a:lnTo>
                      <a:pt x="0" y="12914"/>
                    </a:lnTo>
                    <a:close/>
                  </a:path>
                </a:pathLst>
              </a:custGeom>
              <a:pattFill prst="wdDnDiag">
                <a:fgClr>
                  <a:srgbClr val="FF0000"/>
                </a:fgClr>
                <a:bgClr>
                  <a:srgbClr val="92D050"/>
                </a:bgClr>
              </a:pattFill>
              <a:ln w="19050">
                <a:solidFill>
                  <a:srgbClr val="FF0000"/>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sp>
            <p:nvSpPr>
              <p:cNvPr id="27" name="Freeform 26"/>
              <p:cNvSpPr/>
              <p:nvPr/>
            </p:nvSpPr>
            <p:spPr>
              <a:xfrm>
                <a:off x="8725061" y="2526882"/>
                <a:ext cx="488060" cy="266748"/>
              </a:xfrm>
              <a:custGeom>
                <a:avLst/>
                <a:gdLst>
                  <a:gd name="connsiteX0" fmla="*/ 0 w 1247775"/>
                  <a:gd name="connsiteY0" fmla="*/ 0 h 628650"/>
                  <a:gd name="connsiteX1" fmla="*/ 1247775 w 1247775"/>
                  <a:gd name="connsiteY1" fmla="*/ 0 h 628650"/>
                  <a:gd name="connsiteX2" fmla="*/ 1085850 w 1247775"/>
                  <a:gd name="connsiteY2" fmla="*/ 628650 h 628650"/>
                  <a:gd name="connsiteX3" fmla="*/ 9525 w 1247775"/>
                  <a:gd name="connsiteY3" fmla="*/ 600075 h 628650"/>
                  <a:gd name="connsiteX4" fmla="*/ 0 w 1247775"/>
                  <a:gd name="connsiteY4" fmla="*/ 0 h 628650"/>
                  <a:gd name="connsiteX0" fmla="*/ 0 w 1247775"/>
                  <a:gd name="connsiteY0" fmla="*/ 0 h 612323"/>
                  <a:gd name="connsiteX1" fmla="*/ 1247775 w 1247775"/>
                  <a:gd name="connsiteY1" fmla="*/ 0 h 612323"/>
                  <a:gd name="connsiteX2" fmla="*/ 1074739 w 1247775"/>
                  <a:gd name="connsiteY2" fmla="*/ 612323 h 612323"/>
                  <a:gd name="connsiteX3" fmla="*/ 9525 w 1247775"/>
                  <a:gd name="connsiteY3" fmla="*/ 600075 h 612323"/>
                  <a:gd name="connsiteX4" fmla="*/ 0 w 1247775"/>
                  <a:gd name="connsiteY4" fmla="*/ 0 h 612323"/>
                  <a:gd name="connsiteX0" fmla="*/ 0 w 1214443"/>
                  <a:gd name="connsiteY0" fmla="*/ 0 h 612323"/>
                  <a:gd name="connsiteX1" fmla="*/ 1214443 w 1214443"/>
                  <a:gd name="connsiteY1" fmla="*/ 0 h 612323"/>
                  <a:gd name="connsiteX2" fmla="*/ 1074739 w 1214443"/>
                  <a:gd name="connsiteY2" fmla="*/ 612323 h 612323"/>
                  <a:gd name="connsiteX3" fmla="*/ 9525 w 1214443"/>
                  <a:gd name="connsiteY3" fmla="*/ 600075 h 612323"/>
                  <a:gd name="connsiteX4" fmla="*/ 0 w 1214443"/>
                  <a:gd name="connsiteY4" fmla="*/ 0 h 612323"/>
                  <a:gd name="connsiteX0" fmla="*/ 0 w 1242220"/>
                  <a:gd name="connsiteY0" fmla="*/ 0 h 612323"/>
                  <a:gd name="connsiteX1" fmla="*/ 1242220 w 1242220"/>
                  <a:gd name="connsiteY1" fmla="*/ 10884 h 612323"/>
                  <a:gd name="connsiteX2" fmla="*/ 1074739 w 1242220"/>
                  <a:gd name="connsiteY2" fmla="*/ 612323 h 612323"/>
                  <a:gd name="connsiteX3" fmla="*/ 9525 w 1242220"/>
                  <a:gd name="connsiteY3" fmla="*/ 600075 h 612323"/>
                  <a:gd name="connsiteX4" fmla="*/ 0 w 1242220"/>
                  <a:gd name="connsiteY4" fmla="*/ 0 h 612323"/>
                  <a:gd name="connsiteX0" fmla="*/ 0 w 1219999"/>
                  <a:gd name="connsiteY0" fmla="*/ 0 h 612323"/>
                  <a:gd name="connsiteX1" fmla="*/ 1219999 w 1219999"/>
                  <a:gd name="connsiteY1" fmla="*/ 10884 h 612323"/>
                  <a:gd name="connsiteX2" fmla="*/ 1074739 w 1219999"/>
                  <a:gd name="connsiteY2" fmla="*/ 612323 h 612323"/>
                  <a:gd name="connsiteX3" fmla="*/ 9525 w 1219999"/>
                  <a:gd name="connsiteY3" fmla="*/ 600075 h 612323"/>
                  <a:gd name="connsiteX4" fmla="*/ 0 w 1219999"/>
                  <a:gd name="connsiteY4" fmla="*/ 0 h 612323"/>
                  <a:gd name="connsiteX0" fmla="*/ 0 w 1236665"/>
                  <a:gd name="connsiteY0" fmla="*/ 0 h 612323"/>
                  <a:gd name="connsiteX1" fmla="*/ 1236665 w 1236665"/>
                  <a:gd name="connsiteY1" fmla="*/ 21769 h 612323"/>
                  <a:gd name="connsiteX2" fmla="*/ 1074739 w 1236665"/>
                  <a:gd name="connsiteY2" fmla="*/ 612323 h 612323"/>
                  <a:gd name="connsiteX3" fmla="*/ 9525 w 1236665"/>
                  <a:gd name="connsiteY3" fmla="*/ 600075 h 612323"/>
                  <a:gd name="connsiteX4" fmla="*/ 0 w 1236665"/>
                  <a:gd name="connsiteY4" fmla="*/ 0 h 612323"/>
                  <a:gd name="connsiteX0" fmla="*/ 0 w 1225554"/>
                  <a:gd name="connsiteY0" fmla="*/ 0 h 612323"/>
                  <a:gd name="connsiteX1" fmla="*/ 1225554 w 1225554"/>
                  <a:gd name="connsiteY1" fmla="*/ 5442 h 612323"/>
                  <a:gd name="connsiteX2" fmla="*/ 1074739 w 1225554"/>
                  <a:gd name="connsiteY2" fmla="*/ 612323 h 612323"/>
                  <a:gd name="connsiteX3" fmla="*/ 9525 w 1225554"/>
                  <a:gd name="connsiteY3" fmla="*/ 600075 h 612323"/>
                  <a:gd name="connsiteX4" fmla="*/ 0 w 1225554"/>
                  <a:gd name="connsiteY4" fmla="*/ 0 h 612323"/>
                  <a:gd name="connsiteX0" fmla="*/ 0 w 1247776"/>
                  <a:gd name="connsiteY0" fmla="*/ 0 h 612323"/>
                  <a:gd name="connsiteX1" fmla="*/ 1247776 w 1247776"/>
                  <a:gd name="connsiteY1" fmla="*/ 21770 h 612323"/>
                  <a:gd name="connsiteX2" fmla="*/ 1074739 w 1247776"/>
                  <a:gd name="connsiteY2" fmla="*/ 612323 h 612323"/>
                  <a:gd name="connsiteX3" fmla="*/ 9525 w 1247776"/>
                  <a:gd name="connsiteY3" fmla="*/ 600075 h 612323"/>
                  <a:gd name="connsiteX4" fmla="*/ 0 w 1247776"/>
                  <a:gd name="connsiteY4" fmla="*/ 0 h 612323"/>
                  <a:gd name="connsiteX0" fmla="*/ 0 w 1231110"/>
                  <a:gd name="connsiteY0" fmla="*/ 0 h 612323"/>
                  <a:gd name="connsiteX1" fmla="*/ 1231110 w 1231110"/>
                  <a:gd name="connsiteY1" fmla="*/ 10885 h 612323"/>
                  <a:gd name="connsiteX2" fmla="*/ 1074739 w 1231110"/>
                  <a:gd name="connsiteY2" fmla="*/ 612323 h 612323"/>
                  <a:gd name="connsiteX3" fmla="*/ 9525 w 1231110"/>
                  <a:gd name="connsiteY3" fmla="*/ 600075 h 612323"/>
                  <a:gd name="connsiteX4" fmla="*/ 0 w 1231110"/>
                  <a:gd name="connsiteY4" fmla="*/ 0 h 61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10" h="612323">
                    <a:moveTo>
                      <a:pt x="0" y="0"/>
                    </a:moveTo>
                    <a:lnTo>
                      <a:pt x="1231110" y="10885"/>
                    </a:lnTo>
                    <a:lnTo>
                      <a:pt x="1074739" y="612323"/>
                    </a:lnTo>
                    <a:lnTo>
                      <a:pt x="9525" y="600075"/>
                    </a:lnTo>
                    <a:lnTo>
                      <a:pt x="0" y="0"/>
                    </a:lnTo>
                    <a:close/>
                  </a:path>
                </a:pathLst>
              </a:custGeom>
              <a:pattFill prst="wdUpDiag">
                <a:fgClr>
                  <a:srgbClr val="FF0000"/>
                </a:fgClr>
                <a:bgClr>
                  <a:srgbClr val="92D050"/>
                </a:bgClr>
              </a:pattFill>
              <a:ln w="19050">
                <a:solidFill>
                  <a:srgbClr val="FF0000"/>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grpSp>
        <p:sp>
          <p:nvSpPr>
            <p:cNvPr id="26624" name="Line Callout 2 (No Border) 26623"/>
            <p:cNvSpPr/>
            <p:nvPr/>
          </p:nvSpPr>
          <p:spPr>
            <a:xfrm>
              <a:off x="8786620" y="2834184"/>
              <a:ext cx="648000" cy="144000"/>
            </a:xfrm>
            <a:prstGeom prst="callout2">
              <a:avLst>
                <a:gd name="adj1" fmla="val 18750"/>
                <a:gd name="adj2" fmla="val -8333"/>
                <a:gd name="adj3" fmla="val 18750"/>
                <a:gd name="adj4" fmla="val -16667"/>
                <a:gd name="adj5" fmla="val -32643"/>
                <a:gd name="adj6" fmla="val -38604"/>
              </a:avLst>
            </a:prstGeom>
            <a:solidFill>
              <a:srgbClr val="FFFF99"/>
            </a:solidFill>
            <a:ln>
              <a:solidFill>
                <a:schemeClr val="tx1"/>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r>
                <a:rPr lang="en-GB" sz="800" dirty="0"/>
                <a:t>Teesside B</a:t>
              </a:r>
            </a:p>
          </p:txBody>
        </p:sp>
        <p:sp>
          <p:nvSpPr>
            <p:cNvPr id="35" name="Line Callout 2 (No Border) 34"/>
            <p:cNvSpPr/>
            <p:nvPr/>
          </p:nvSpPr>
          <p:spPr>
            <a:xfrm>
              <a:off x="8477828" y="3053963"/>
              <a:ext cx="792000" cy="144000"/>
            </a:xfrm>
            <a:prstGeom prst="callout2">
              <a:avLst>
                <a:gd name="adj1" fmla="val 18750"/>
                <a:gd name="adj2" fmla="val -8333"/>
                <a:gd name="adj3" fmla="val 18750"/>
                <a:gd name="adj4" fmla="val -16667"/>
                <a:gd name="adj5" fmla="val -20548"/>
                <a:gd name="adj6" fmla="val -29808"/>
              </a:avLst>
            </a:prstGeom>
            <a:solidFill>
              <a:srgbClr val="FFFF99"/>
            </a:solidFill>
            <a:ln>
              <a:solidFill>
                <a:schemeClr val="tx1"/>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r>
                <a:rPr lang="en-GB" sz="800" dirty="0" err="1"/>
                <a:t>Creyke</a:t>
              </a:r>
              <a:r>
                <a:rPr lang="en-GB" sz="800" dirty="0"/>
                <a:t> Beck A</a:t>
              </a:r>
            </a:p>
          </p:txBody>
        </p:sp>
        <p:sp>
          <p:nvSpPr>
            <p:cNvPr id="36" name="Line Callout 2 (No Border) 35"/>
            <p:cNvSpPr/>
            <p:nvPr/>
          </p:nvSpPr>
          <p:spPr>
            <a:xfrm>
              <a:off x="7506916" y="2230365"/>
              <a:ext cx="792000" cy="144000"/>
            </a:xfrm>
            <a:prstGeom prst="callout2">
              <a:avLst>
                <a:gd name="adj1" fmla="val 121559"/>
                <a:gd name="adj2" fmla="val 38948"/>
                <a:gd name="adj3" fmla="val 174712"/>
                <a:gd name="adj4" fmla="val 39008"/>
                <a:gd name="adj5" fmla="val 232744"/>
                <a:gd name="adj6" fmla="val 48648"/>
              </a:avLst>
            </a:prstGeom>
            <a:solidFill>
              <a:srgbClr val="FFFF99"/>
            </a:solidFill>
            <a:ln>
              <a:solidFill>
                <a:schemeClr val="tx1"/>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r>
                <a:rPr lang="en-GB" sz="800" dirty="0" err="1"/>
                <a:t>Creyke</a:t>
              </a:r>
              <a:r>
                <a:rPr lang="en-GB" sz="800" dirty="0"/>
                <a:t> Beck B</a:t>
              </a:r>
            </a:p>
          </p:txBody>
        </p:sp>
        <p:sp>
          <p:nvSpPr>
            <p:cNvPr id="37" name="Line Callout 2 (No Border) 36"/>
            <p:cNvSpPr/>
            <p:nvPr/>
          </p:nvSpPr>
          <p:spPr>
            <a:xfrm>
              <a:off x="8987357" y="2232549"/>
              <a:ext cx="648000" cy="144000"/>
            </a:xfrm>
            <a:prstGeom prst="callout2">
              <a:avLst>
                <a:gd name="adj1" fmla="val 18750"/>
                <a:gd name="adj2" fmla="val -8333"/>
                <a:gd name="adj3" fmla="val 18750"/>
                <a:gd name="adj4" fmla="val -16667"/>
                <a:gd name="adj5" fmla="val 185071"/>
                <a:gd name="adj6" fmla="val -25165"/>
              </a:avLst>
            </a:prstGeom>
            <a:solidFill>
              <a:srgbClr val="FFFF99"/>
            </a:solidFill>
            <a:ln>
              <a:solidFill>
                <a:schemeClr val="tx1"/>
              </a:solidFill>
            </a:ln>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r>
                <a:rPr lang="en-GB" sz="800" dirty="0"/>
                <a:t>Teesside A</a:t>
              </a:r>
            </a:p>
          </p:txBody>
        </p:sp>
      </p:grpSp>
      <p:grpSp>
        <p:nvGrpSpPr>
          <p:cNvPr id="30" name="Group 29"/>
          <p:cNvGrpSpPr>
            <a:grpSpLocks noChangeAspect="1"/>
          </p:cNvGrpSpPr>
          <p:nvPr/>
        </p:nvGrpSpPr>
        <p:grpSpPr>
          <a:xfrm>
            <a:off x="4655304" y="1259064"/>
            <a:ext cx="1993846" cy="1987320"/>
            <a:chOff x="5064113" y="1205899"/>
            <a:chExt cx="2232000" cy="2053589"/>
          </a:xfrm>
        </p:grpSpPr>
        <p:pic>
          <p:nvPicPr>
            <p:cNvPr id="21" name="Picture 3" descr="C:\Users\Lee.Clarke\AppData\Local\Microsoft\Windows\Temporary Internet Files\Content.Outlook\21WLISB7\DoggerBankDevelopableArea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13" t="5647" r="22162"/>
            <a:stretch/>
          </p:blipFill>
          <p:spPr bwMode="auto">
            <a:xfrm>
              <a:off x="5064113" y="1205899"/>
              <a:ext cx="2232000" cy="2053589"/>
            </a:xfrm>
            <a:prstGeom prst="roundRect">
              <a:avLst>
                <a:gd name="adj" fmla="val 128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Freeform 10"/>
            <p:cNvSpPr/>
            <p:nvPr/>
          </p:nvSpPr>
          <p:spPr>
            <a:xfrm>
              <a:off x="5212556" y="2097881"/>
              <a:ext cx="207169" cy="771525"/>
            </a:xfrm>
            <a:custGeom>
              <a:avLst/>
              <a:gdLst>
                <a:gd name="connsiteX0" fmla="*/ 207169 w 207169"/>
                <a:gd name="connsiteY0" fmla="*/ 0 h 771525"/>
                <a:gd name="connsiteX1" fmla="*/ 150019 w 207169"/>
                <a:gd name="connsiteY1" fmla="*/ 28575 h 771525"/>
                <a:gd name="connsiteX2" fmla="*/ 0 w 207169"/>
                <a:gd name="connsiteY2" fmla="*/ 759619 h 771525"/>
                <a:gd name="connsiteX3" fmla="*/ 116682 w 207169"/>
                <a:gd name="connsiteY3" fmla="*/ 771525 h 771525"/>
                <a:gd name="connsiteX4" fmla="*/ 207169 w 207169"/>
                <a:gd name="connsiteY4" fmla="*/ 0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771525">
                  <a:moveTo>
                    <a:pt x="207169" y="0"/>
                  </a:moveTo>
                  <a:lnTo>
                    <a:pt x="150019" y="28575"/>
                  </a:lnTo>
                  <a:lnTo>
                    <a:pt x="0" y="759619"/>
                  </a:lnTo>
                  <a:lnTo>
                    <a:pt x="116682" y="771525"/>
                  </a:lnTo>
                  <a:lnTo>
                    <a:pt x="207169" y="0"/>
                  </a:lnTo>
                  <a:close/>
                </a:path>
              </a:pathLst>
            </a:custGeom>
            <a:solidFill>
              <a:schemeClr val="bg1"/>
            </a:solidFill>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sp>
          <p:nvSpPr>
            <p:cNvPr id="29" name="Freeform 28"/>
            <p:cNvSpPr/>
            <p:nvPr/>
          </p:nvSpPr>
          <p:spPr>
            <a:xfrm>
              <a:off x="5412581" y="1381125"/>
              <a:ext cx="1712119" cy="933450"/>
            </a:xfrm>
            <a:custGeom>
              <a:avLst/>
              <a:gdLst>
                <a:gd name="connsiteX0" fmla="*/ 23813 w 1712119"/>
                <a:gd name="connsiteY0" fmla="*/ 719138 h 933450"/>
                <a:gd name="connsiteX1" fmla="*/ 1712119 w 1712119"/>
                <a:gd name="connsiteY1" fmla="*/ 0 h 933450"/>
                <a:gd name="connsiteX2" fmla="*/ 1695450 w 1712119"/>
                <a:gd name="connsiteY2" fmla="*/ 95250 h 933450"/>
                <a:gd name="connsiteX3" fmla="*/ 881063 w 1712119"/>
                <a:gd name="connsiteY3" fmla="*/ 428625 h 933450"/>
                <a:gd name="connsiteX4" fmla="*/ 361950 w 1712119"/>
                <a:gd name="connsiteY4" fmla="*/ 592931 h 933450"/>
                <a:gd name="connsiteX5" fmla="*/ 0 w 1712119"/>
                <a:gd name="connsiteY5" fmla="*/ 933450 h 933450"/>
                <a:gd name="connsiteX6" fmla="*/ 23813 w 1712119"/>
                <a:gd name="connsiteY6" fmla="*/ 7191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119" h="933450">
                  <a:moveTo>
                    <a:pt x="23813" y="719138"/>
                  </a:moveTo>
                  <a:lnTo>
                    <a:pt x="1712119" y="0"/>
                  </a:lnTo>
                  <a:lnTo>
                    <a:pt x="1695450" y="95250"/>
                  </a:lnTo>
                  <a:lnTo>
                    <a:pt x="881063" y="428625"/>
                  </a:lnTo>
                  <a:lnTo>
                    <a:pt x="361950" y="592931"/>
                  </a:lnTo>
                  <a:lnTo>
                    <a:pt x="0" y="933450"/>
                  </a:lnTo>
                  <a:lnTo>
                    <a:pt x="23813" y="719138"/>
                  </a:lnTo>
                  <a:close/>
                </a:path>
              </a:pathLst>
            </a:custGeom>
            <a:solidFill>
              <a:schemeClr val="bg1"/>
            </a:solidFill>
          </p:spPr>
          <p:txBody>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p>
              <a:pPr algn="ctr" defTabSz="914296"/>
              <a:endParaRPr lang="en-GB"/>
            </a:p>
          </p:txBody>
        </p:sp>
      </p:grpSp>
    </p:spTree>
    <p:extLst>
      <p:ext uri="{BB962C8B-B14F-4D97-AF65-F5344CB8AC3E}">
        <p14:creationId xmlns:p14="http://schemas.microsoft.com/office/powerpoint/2010/main" val="192922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1852552" y="1230780"/>
            <a:ext cx="5438895" cy="439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BB62951-0190-2BE6-EC19-4DD5DDBA8F0F}"/>
              </a:ext>
            </a:extLst>
          </p:cNvPr>
          <p:cNvSpPr txBox="1"/>
          <p:nvPr/>
        </p:nvSpPr>
        <p:spPr>
          <a:xfrm>
            <a:off x="1852552" y="5229200"/>
            <a:ext cx="2520280" cy="261610"/>
          </a:xfrm>
          <a:prstGeom prst="rect">
            <a:avLst/>
          </a:prstGeom>
          <a:noFill/>
        </p:spPr>
        <p:txBody>
          <a:bodyPr wrap="square" rtlCol="0">
            <a:spAutoFit/>
          </a:bodyPr>
          <a:lstStyle/>
          <a:p>
            <a:r>
              <a:rPr lang="en-GB" sz="1050" dirty="0"/>
              <a:t>© Adobe Stock Images</a:t>
            </a:r>
          </a:p>
        </p:txBody>
      </p:sp>
    </p:spTree>
    <p:extLst>
      <p:ext uri="{BB962C8B-B14F-4D97-AF65-F5344CB8AC3E}">
        <p14:creationId xmlns:p14="http://schemas.microsoft.com/office/powerpoint/2010/main" val="3341491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GB" dirty="0">
                <a:ea typeface="ＭＳ Ｐゴシック" pitchFamily="34" charset="-128"/>
              </a:rPr>
              <a:t>Marine operations</a:t>
            </a:r>
          </a:p>
        </p:txBody>
      </p:sp>
      <p:sp>
        <p:nvSpPr>
          <p:cNvPr id="6" name="Freeform 5"/>
          <p:cNvSpPr/>
          <p:nvPr/>
        </p:nvSpPr>
        <p:spPr>
          <a:xfrm>
            <a:off x="342098" y="3156938"/>
            <a:ext cx="1625345" cy="3341767"/>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35800" tIns="85334" rIns="135800" bIns="135799" numCol="1" spcCol="1270" anchor="t" anchorCtr="0">
            <a:noAutofit/>
          </a:bodyPr>
          <a:lstStyle/>
          <a:p>
            <a:pPr defTabSz="533339">
              <a:spcAft>
                <a:spcPts val="600"/>
              </a:spcAft>
            </a:pPr>
            <a:r>
              <a:rPr lang="en-GB" sz="1100" b="1" dirty="0"/>
              <a:t>Ornithology and Marine Mammals</a:t>
            </a:r>
          </a:p>
          <a:p>
            <a:pPr marL="90478" lvl="1" indent="-90478" defTabSz="444450">
              <a:spcAft>
                <a:spcPts val="600"/>
              </a:spcAft>
              <a:buChar char="••"/>
            </a:pPr>
            <a:r>
              <a:rPr lang="en-GB" sz="1100" dirty="0"/>
              <a:t>Boat-based and aerial surveys since 2010 - m</a:t>
            </a:r>
            <a:r>
              <a:rPr lang="en-IE" sz="1100" dirty="0">
                <a:cs typeface="Arial" pitchFamily="34" charset="0"/>
              </a:rPr>
              <a:t>ore than two years of survey data will have been acquired.</a:t>
            </a:r>
            <a:endParaRPr lang="en-GB" sz="1100" dirty="0"/>
          </a:p>
          <a:p>
            <a:pPr marL="90478" lvl="1" indent="-90478" defTabSz="444450">
              <a:spcAft>
                <a:spcPts val="600"/>
              </a:spcAft>
              <a:buChar char="••"/>
            </a:pPr>
            <a:r>
              <a:rPr lang="en-GB" sz="1100" dirty="0"/>
              <a:t>Boat: 2400 line km per month</a:t>
            </a:r>
          </a:p>
          <a:p>
            <a:pPr marL="90478" lvl="1" indent="-90478" defTabSz="444450">
              <a:spcAft>
                <a:spcPts val="600"/>
              </a:spcAft>
              <a:buChar char="••"/>
            </a:pPr>
            <a:r>
              <a:rPr lang="en-GB" sz="1100" dirty="0"/>
              <a:t>Aerial: several days per month, two aircraft (on-going)</a:t>
            </a:r>
          </a:p>
        </p:txBody>
      </p:sp>
      <p:sp>
        <p:nvSpPr>
          <p:cNvPr id="8" name="Freeform 7"/>
          <p:cNvSpPr/>
          <p:nvPr/>
        </p:nvSpPr>
        <p:spPr>
          <a:xfrm>
            <a:off x="2052336" y="3156938"/>
            <a:ext cx="1625345" cy="3512422"/>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1371403"/>
              <a:satOff val="1861"/>
              <a:lumOff val="3137"/>
              <a:alphaOff val="0"/>
            </a:schemeClr>
          </a:fillRef>
          <a:effectRef idx="1">
            <a:schemeClr val="accent4">
              <a:hueOff val="1371403"/>
              <a:satOff val="1861"/>
              <a:lumOff val="3137"/>
              <a:alphaOff val="0"/>
            </a:schemeClr>
          </a:effectRef>
          <a:fontRef idx="minor">
            <a:schemeClr val="dk1"/>
          </a:fontRef>
        </p:style>
        <p:txBody>
          <a:bodyPr spcFirstLastPara="0" vert="horz" wrap="square" lIns="135799" tIns="85334" rIns="135800" bIns="135799" numCol="1" spcCol="1270" anchor="t" anchorCtr="0">
            <a:noAutofit/>
          </a:bodyPr>
          <a:lstStyle/>
          <a:p>
            <a:pPr defTabSz="533339">
              <a:spcAft>
                <a:spcPts val="600"/>
              </a:spcAft>
            </a:pPr>
            <a:r>
              <a:rPr lang="en-GB" sz="1100" b="1" dirty="0"/>
              <a:t>Geophysics</a:t>
            </a:r>
          </a:p>
          <a:p>
            <a:pPr marL="90478" lvl="1" indent="-90478" defTabSz="444450">
              <a:spcAft>
                <a:spcPts val="600"/>
              </a:spcAft>
              <a:buChar char="••"/>
            </a:pPr>
            <a:r>
              <a:rPr lang="en-GB" sz="1100" dirty="0">
                <a:latin typeface="Arial" pitchFamily="34" charset="0"/>
                <a:cs typeface="Arial" pitchFamily="34" charset="0"/>
              </a:rPr>
              <a:t>Coarse zone wide survey – 7,000 line km covering 8,660 km</a:t>
            </a:r>
            <a:r>
              <a:rPr lang="en-GB" sz="1100" baseline="30000" dirty="0">
                <a:latin typeface="Arial" pitchFamily="34" charset="0"/>
                <a:cs typeface="Arial" pitchFamily="34" charset="0"/>
              </a:rPr>
              <a:t>2</a:t>
            </a:r>
            <a:r>
              <a:rPr lang="en-GB" sz="1100" dirty="0">
                <a:latin typeface="Arial" pitchFamily="34" charset="0"/>
                <a:cs typeface="Arial" pitchFamily="34" charset="0"/>
              </a:rPr>
              <a:t>.</a:t>
            </a:r>
            <a:endParaRPr lang="en-GB" sz="1100" dirty="0"/>
          </a:p>
          <a:p>
            <a:pPr marL="90478" lvl="1" indent="-90478" defTabSz="444450">
              <a:spcAft>
                <a:spcPts val="600"/>
              </a:spcAft>
              <a:buChar char="••"/>
            </a:pPr>
            <a:r>
              <a:rPr lang="en-GB" sz="1100" dirty="0">
                <a:latin typeface="Arial" pitchFamily="34" charset="0"/>
                <a:cs typeface="Arial" pitchFamily="34" charset="0"/>
              </a:rPr>
              <a:t>Detailed survey, two campaigns – 40,000 line km (covering 3,500 km</a:t>
            </a:r>
            <a:r>
              <a:rPr lang="en-GB" sz="1100" baseline="30000" dirty="0">
                <a:latin typeface="Arial" pitchFamily="34" charset="0"/>
                <a:cs typeface="Arial" pitchFamily="34" charset="0"/>
              </a:rPr>
              <a:t>2</a:t>
            </a:r>
            <a:r>
              <a:rPr lang="en-GB" sz="1100" dirty="0">
                <a:latin typeface="Arial" pitchFamily="34" charset="0"/>
                <a:cs typeface="Arial" pitchFamily="34" charset="0"/>
              </a:rPr>
              <a:t>).</a:t>
            </a:r>
          </a:p>
          <a:p>
            <a:pPr marL="90478" lvl="1" indent="-90478" defTabSz="444450">
              <a:spcAft>
                <a:spcPts val="600"/>
              </a:spcAft>
              <a:buChar char="••"/>
            </a:pPr>
            <a:r>
              <a:rPr lang="en-GB" sz="1100" dirty="0">
                <a:latin typeface="Arial" pitchFamily="34" charset="0"/>
                <a:cs typeface="Arial" pitchFamily="34" charset="0"/>
              </a:rPr>
              <a:t>Cable corridor surveys to Yorkshire and Teesside.</a:t>
            </a:r>
          </a:p>
          <a:p>
            <a:pPr marL="90478" lvl="1" indent="-90478" defTabSz="444450">
              <a:spcAft>
                <a:spcPts val="600"/>
              </a:spcAft>
              <a:buChar char="••"/>
            </a:pPr>
            <a:r>
              <a:rPr lang="en-GB" sz="1100" dirty="0">
                <a:latin typeface="Arial" pitchFamily="34" charset="0"/>
                <a:cs typeface="Arial" pitchFamily="34" charset="0"/>
              </a:rPr>
              <a:t>Next tranche of surveying (for Projects 5 &amp; 6)  commenced in 2013.</a:t>
            </a:r>
          </a:p>
        </p:txBody>
      </p:sp>
      <p:sp>
        <p:nvSpPr>
          <p:cNvPr id="10" name="Freeform 9"/>
          <p:cNvSpPr/>
          <p:nvPr/>
        </p:nvSpPr>
        <p:spPr>
          <a:xfrm>
            <a:off x="3762574" y="3156935"/>
            <a:ext cx="1625345" cy="3341768"/>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2742807"/>
              <a:satOff val="3723"/>
              <a:lumOff val="6275"/>
              <a:alphaOff val="0"/>
            </a:schemeClr>
          </a:fillRef>
          <a:effectRef idx="1">
            <a:schemeClr val="accent4">
              <a:hueOff val="2742807"/>
              <a:satOff val="3723"/>
              <a:lumOff val="6275"/>
              <a:alphaOff val="0"/>
            </a:schemeClr>
          </a:effectRef>
          <a:fontRef idx="minor">
            <a:schemeClr val="dk1"/>
          </a:fontRef>
        </p:style>
        <p:txBody>
          <a:bodyPr spcFirstLastPara="0" vert="horz" wrap="square" lIns="135799" tIns="85335" rIns="135799" bIns="135799" numCol="1" spcCol="1270" anchor="t" anchorCtr="0">
            <a:noAutofit/>
          </a:bodyPr>
          <a:lstStyle/>
          <a:p>
            <a:pPr defTabSz="533339">
              <a:spcAft>
                <a:spcPts val="600"/>
              </a:spcAft>
            </a:pPr>
            <a:r>
              <a:rPr lang="en-GB" sz="1100" b="1" dirty="0"/>
              <a:t>Geotechnical</a:t>
            </a:r>
          </a:p>
          <a:p>
            <a:pPr marL="90478" lvl="1" indent="-90478" defTabSz="444450">
              <a:spcAft>
                <a:spcPts val="600"/>
              </a:spcAft>
              <a:buChar char="••"/>
            </a:pPr>
            <a:r>
              <a:rPr lang="en-GB" sz="1100" dirty="0"/>
              <a:t>84 boreholes and 174 </a:t>
            </a:r>
            <a:r>
              <a:rPr lang="en-GB" sz="1100" dirty="0">
                <a:cs typeface="Arial" pitchFamily="34" charset="0"/>
              </a:rPr>
              <a:t>cone penetration tests over three separate campaigns.</a:t>
            </a:r>
            <a:endParaRPr lang="en-GB" sz="1100" dirty="0"/>
          </a:p>
          <a:p>
            <a:pPr marL="90478" lvl="1" indent="-90478" defTabSz="444450">
              <a:spcAft>
                <a:spcPts val="600"/>
              </a:spcAft>
              <a:buChar char="••"/>
            </a:pPr>
            <a:r>
              <a:rPr lang="en-GB" sz="1100" dirty="0">
                <a:cs typeface="Arial" pitchFamily="34" charset="0"/>
              </a:rPr>
              <a:t>Dedicated investigation of seismic anomalies.</a:t>
            </a:r>
            <a:endParaRPr lang="en-GB" sz="1100" dirty="0"/>
          </a:p>
          <a:p>
            <a:pPr marL="90478" lvl="1" indent="-90478" defTabSz="444450">
              <a:spcAft>
                <a:spcPts val="600"/>
              </a:spcAft>
              <a:buChar char="••"/>
            </a:pPr>
            <a:r>
              <a:rPr lang="en-GB" sz="1100" dirty="0"/>
              <a:t>Sophisticated  geological modelling (with British Geological Survey and Norwegian Geotechnical Institute). </a:t>
            </a:r>
          </a:p>
        </p:txBody>
      </p:sp>
      <p:sp>
        <p:nvSpPr>
          <p:cNvPr id="12" name="Freeform 11"/>
          <p:cNvSpPr/>
          <p:nvPr/>
        </p:nvSpPr>
        <p:spPr>
          <a:xfrm>
            <a:off x="5472811" y="3156938"/>
            <a:ext cx="1625345" cy="3512422"/>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4114210"/>
              <a:satOff val="5584"/>
              <a:lumOff val="9412"/>
              <a:alphaOff val="0"/>
            </a:schemeClr>
          </a:fillRef>
          <a:effectRef idx="1">
            <a:schemeClr val="accent4">
              <a:hueOff val="4114210"/>
              <a:satOff val="5584"/>
              <a:lumOff val="9412"/>
              <a:alphaOff val="0"/>
            </a:schemeClr>
          </a:effectRef>
          <a:fontRef idx="minor">
            <a:schemeClr val="dk1"/>
          </a:fontRef>
        </p:style>
        <p:txBody>
          <a:bodyPr spcFirstLastPara="0" vert="horz" wrap="square" lIns="135799" tIns="85334" rIns="135800" bIns="135799" numCol="1" spcCol="1270" anchor="t" anchorCtr="0">
            <a:noAutofit/>
          </a:bodyPr>
          <a:lstStyle/>
          <a:p>
            <a:pPr defTabSz="533339">
              <a:spcAft>
                <a:spcPts val="600"/>
              </a:spcAft>
            </a:pPr>
            <a:r>
              <a:rPr lang="en-GB" sz="1100" b="1" dirty="0"/>
              <a:t>Benthic</a:t>
            </a:r>
          </a:p>
          <a:p>
            <a:pPr marL="90478" lvl="1" indent="-90478" defTabSz="444450">
              <a:spcAft>
                <a:spcPts val="600"/>
              </a:spcAft>
              <a:buChar char="••"/>
            </a:pPr>
            <a:r>
              <a:rPr lang="en-IE" sz="1100" dirty="0">
                <a:cs typeface="Arial" pitchFamily="34" charset="0"/>
              </a:rPr>
              <a:t>106 camera sites, 103 macrofaunal sampling sites, 15 chemical sampling sites in first season.</a:t>
            </a:r>
            <a:endParaRPr lang="en-GB" sz="1100" dirty="0">
              <a:latin typeface="Arial" pitchFamily="34" charset="0"/>
              <a:cs typeface="Arial" pitchFamily="34" charset="0"/>
            </a:endParaRPr>
          </a:p>
          <a:p>
            <a:pPr marL="90478" lvl="1" indent="-90478" defTabSz="444450">
              <a:spcAft>
                <a:spcPts val="600"/>
              </a:spcAft>
              <a:buChar char="••"/>
            </a:pPr>
            <a:r>
              <a:rPr lang="en-IE" sz="1100" dirty="0">
                <a:cs typeface="Arial" pitchFamily="34" charset="0"/>
              </a:rPr>
              <a:t>82 camera sites, 44 macrofaunal sampling sites, 6 chemical sampling sites on Yorkshire cable route.</a:t>
            </a:r>
            <a:endParaRPr lang="en-GB" sz="1100" dirty="0">
              <a:latin typeface="Arial" pitchFamily="34" charset="0"/>
              <a:cs typeface="Arial" pitchFamily="34" charset="0"/>
            </a:endParaRPr>
          </a:p>
          <a:p>
            <a:pPr marL="90478" lvl="1" indent="-90478" defTabSz="444450">
              <a:spcAft>
                <a:spcPts val="600"/>
              </a:spcAft>
              <a:buChar char="••"/>
            </a:pPr>
            <a:r>
              <a:rPr lang="en-GB" sz="1100" dirty="0">
                <a:latin typeface="Arial" pitchFamily="34" charset="0"/>
                <a:cs typeface="Arial" pitchFamily="34" charset="0"/>
              </a:rPr>
              <a:t>Similar campaign season for Teesside 2012.</a:t>
            </a:r>
          </a:p>
          <a:p>
            <a:pPr marL="90478" lvl="1" indent="-90478" defTabSz="444450">
              <a:spcAft>
                <a:spcPts val="600"/>
              </a:spcAft>
              <a:buChar char="••"/>
            </a:pPr>
            <a:r>
              <a:rPr lang="en-GB" sz="1100" dirty="0">
                <a:latin typeface="Arial" pitchFamily="34" charset="0"/>
                <a:cs typeface="Arial" pitchFamily="34" charset="0"/>
              </a:rPr>
              <a:t>Multiple fish surveys, both zone and cable routes.</a:t>
            </a:r>
          </a:p>
        </p:txBody>
      </p:sp>
      <p:sp>
        <p:nvSpPr>
          <p:cNvPr id="14" name="Freeform 13"/>
          <p:cNvSpPr/>
          <p:nvPr/>
        </p:nvSpPr>
        <p:spPr>
          <a:xfrm>
            <a:off x="7183048" y="3156938"/>
            <a:ext cx="1625345" cy="3341767"/>
          </a:xfrm>
          <a:custGeom>
            <a:avLst/>
            <a:gdLst>
              <a:gd name="connsiteX0" fmla="*/ 172316 w 1641101"/>
              <a:gd name="connsiteY0" fmla="*/ 0 h 3257854"/>
              <a:gd name="connsiteX1" fmla="*/ 1468785 w 1641101"/>
              <a:gd name="connsiteY1" fmla="*/ 0 h 3257854"/>
              <a:gd name="connsiteX2" fmla="*/ 1641101 w 1641101"/>
              <a:gd name="connsiteY2" fmla="*/ 172316 h 3257854"/>
              <a:gd name="connsiteX3" fmla="*/ 1641101 w 1641101"/>
              <a:gd name="connsiteY3" fmla="*/ 3257854 h 3257854"/>
              <a:gd name="connsiteX4" fmla="*/ 1641101 w 1641101"/>
              <a:gd name="connsiteY4" fmla="*/ 3257854 h 3257854"/>
              <a:gd name="connsiteX5" fmla="*/ 0 w 1641101"/>
              <a:gd name="connsiteY5" fmla="*/ 3257854 h 3257854"/>
              <a:gd name="connsiteX6" fmla="*/ 0 w 1641101"/>
              <a:gd name="connsiteY6" fmla="*/ 3257854 h 3257854"/>
              <a:gd name="connsiteX7" fmla="*/ 0 w 1641101"/>
              <a:gd name="connsiteY7" fmla="*/ 172316 h 3257854"/>
              <a:gd name="connsiteX8" fmla="*/ 172316 w 1641101"/>
              <a:gd name="connsiteY8" fmla="*/ 0 h 32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01" h="3257854">
                <a:moveTo>
                  <a:pt x="1468784" y="3257854"/>
                </a:moveTo>
                <a:lnTo>
                  <a:pt x="172317" y="3257854"/>
                </a:lnTo>
                <a:cubicBezTo>
                  <a:pt x="77150" y="3257854"/>
                  <a:pt x="1" y="3180705"/>
                  <a:pt x="1" y="3085538"/>
                </a:cubicBezTo>
                <a:lnTo>
                  <a:pt x="1" y="0"/>
                </a:lnTo>
                <a:lnTo>
                  <a:pt x="1" y="0"/>
                </a:lnTo>
                <a:lnTo>
                  <a:pt x="1641100" y="0"/>
                </a:lnTo>
                <a:lnTo>
                  <a:pt x="1641100" y="0"/>
                </a:lnTo>
                <a:lnTo>
                  <a:pt x="1641100" y="3085538"/>
                </a:lnTo>
                <a:cubicBezTo>
                  <a:pt x="1641100" y="3180705"/>
                  <a:pt x="1563951" y="3257854"/>
                  <a:pt x="1468784" y="325785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5485613"/>
              <a:satOff val="7445"/>
              <a:lumOff val="12549"/>
              <a:alphaOff val="0"/>
            </a:schemeClr>
          </a:fillRef>
          <a:effectRef idx="1">
            <a:schemeClr val="accent4">
              <a:hueOff val="5485613"/>
              <a:satOff val="7445"/>
              <a:lumOff val="12549"/>
              <a:alphaOff val="0"/>
            </a:schemeClr>
          </a:effectRef>
          <a:fontRef idx="minor">
            <a:schemeClr val="dk1"/>
          </a:fontRef>
        </p:style>
        <p:txBody>
          <a:bodyPr spcFirstLastPara="0" vert="horz" wrap="square" lIns="135799" tIns="85334" rIns="135799" bIns="135799" numCol="1" spcCol="1270" anchor="t" anchorCtr="0">
            <a:noAutofit/>
          </a:bodyPr>
          <a:lstStyle/>
          <a:p>
            <a:pPr marL="90478" indent="-90478" defTabSz="533339">
              <a:spcAft>
                <a:spcPts val="600"/>
              </a:spcAft>
            </a:pPr>
            <a:r>
              <a:rPr lang="en-GB" sz="1100" b="1" dirty="0">
                <a:latin typeface="Arial" pitchFamily="34" charset="0"/>
                <a:cs typeface="Arial" pitchFamily="34" charset="0"/>
              </a:rPr>
              <a:t>Met ocean</a:t>
            </a:r>
          </a:p>
          <a:p>
            <a:pPr marL="90478" lvl="1" indent="-90478" defTabSz="444450">
              <a:spcAft>
                <a:spcPts val="600"/>
              </a:spcAft>
              <a:buChar char="••"/>
            </a:pPr>
            <a:r>
              <a:rPr lang="en-GB" sz="1100" dirty="0">
                <a:cs typeface="Arial" pitchFamily="34" charset="0"/>
              </a:rPr>
              <a:t>Two buoys to acquire oceanographic and meteorological data installed Autumn 2010.</a:t>
            </a:r>
            <a:endParaRPr lang="en-GB" sz="1100" dirty="0">
              <a:latin typeface="Arial" pitchFamily="34" charset="0"/>
              <a:cs typeface="Arial" pitchFamily="34" charset="0"/>
            </a:endParaRPr>
          </a:p>
          <a:p>
            <a:pPr marL="90478" lvl="1" indent="-90478" defTabSz="444450">
              <a:spcAft>
                <a:spcPts val="600"/>
              </a:spcAft>
              <a:buChar char="••"/>
            </a:pPr>
            <a:r>
              <a:rPr lang="en-GB" sz="1100" dirty="0">
                <a:cs typeface="Arial" pitchFamily="34" charset="0"/>
              </a:rPr>
              <a:t>LIDAR installed on RWE Cavendish platform, Summer 2011.</a:t>
            </a:r>
            <a:endParaRPr lang="en-GB" sz="1100" dirty="0">
              <a:latin typeface="Arial" pitchFamily="34" charset="0"/>
              <a:cs typeface="Arial" pitchFamily="34" charset="0"/>
            </a:endParaRPr>
          </a:p>
          <a:p>
            <a:pPr marL="90478" lvl="1" indent="-90478" defTabSz="444450">
              <a:spcAft>
                <a:spcPts val="600"/>
              </a:spcAft>
              <a:buChar char="••"/>
            </a:pPr>
            <a:r>
              <a:rPr lang="en-GB" sz="1100" dirty="0">
                <a:cs typeface="Arial" pitchFamily="34" charset="0"/>
              </a:rPr>
              <a:t>Acoustic doppler current profiler (ADCP) installed.</a:t>
            </a:r>
            <a:endParaRPr lang="en-GB" sz="1100" dirty="0">
              <a:latin typeface="Arial" pitchFamily="34" charset="0"/>
              <a:cs typeface="Arial" pitchFamily="34" charset="0"/>
            </a:endParaRPr>
          </a:p>
          <a:p>
            <a:pPr marL="90478" lvl="1" indent="-90478" defTabSz="444450">
              <a:spcAft>
                <a:spcPts val="600"/>
              </a:spcAft>
              <a:buChar char="••"/>
            </a:pPr>
            <a:r>
              <a:rPr lang="en-GB" sz="1100" dirty="0">
                <a:cs typeface="Arial" pitchFamily="34" charset="0"/>
              </a:rPr>
              <a:t>Two innovative met masts installed. </a:t>
            </a:r>
            <a:endParaRPr lang="en-GB" sz="1100" dirty="0">
              <a:latin typeface="Arial" pitchFamily="34" charset="0"/>
              <a:cs typeface="Arial" pitchFamily="34" charset="0"/>
            </a:endParaRPr>
          </a:p>
          <a:p>
            <a:pPr marL="57143" lvl="1" indent="-57143" defTabSz="444450">
              <a:lnSpc>
                <a:spcPct val="90000"/>
              </a:lnSpc>
              <a:spcAft>
                <a:spcPct val="15000"/>
              </a:spcAft>
              <a:buChar char="••"/>
            </a:pPr>
            <a:endParaRPr lang="en-GB" sz="1100" dirty="0">
              <a:cs typeface="Arial" pitchFamily="34" charset="0"/>
            </a:endParaRPr>
          </a:p>
        </p:txBody>
      </p:sp>
      <p:sp>
        <p:nvSpPr>
          <p:cNvPr id="3" name="Rounded Rectangle 2"/>
          <p:cNvSpPr/>
          <p:nvPr/>
        </p:nvSpPr>
        <p:spPr>
          <a:xfrm>
            <a:off x="117778" y="988832"/>
            <a:ext cx="8882274" cy="2122371"/>
          </a:xfrm>
          <a:prstGeom prst="roundRect">
            <a:avLst>
              <a:gd name="adj" fmla="val 1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5" name="Rounded Rectangle 4"/>
          <p:cNvSpPr/>
          <p:nvPr/>
        </p:nvSpPr>
        <p:spPr>
          <a:xfrm>
            <a:off x="351914" y="1196111"/>
            <a:ext cx="1595077" cy="1728000"/>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l="-78524" b="-13038"/>
            </a:stretch>
          </a:blipFill>
        </p:spPr>
        <p:style>
          <a:lnRef idx="1">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
        <p:nvSpPr>
          <p:cNvPr id="7" name="Rounded Rectangle 6"/>
          <p:cNvSpPr/>
          <p:nvPr/>
        </p:nvSpPr>
        <p:spPr>
          <a:xfrm>
            <a:off x="2059698" y="1196111"/>
            <a:ext cx="1595077" cy="1728000"/>
          </a:xfrm>
          <a:prstGeom prst="roundRect">
            <a:avLst>
              <a:gd name="adj" fmla="val 10000"/>
            </a:avLst>
          </a:prstGeom>
          <a:blipFill dpi="0" rotWithShape="1">
            <a:blip r:embed="rId4">
              <a:extLst>
                <a:ext uri="{28A0092B-C50C-407E-A947-70E740481C1C}">
                  <a14:useLocalDpi xmlns:a14="http://schemas.microsoft.com/office/drawing/2010/main" val="0"/>
                </a:ext>
              </a:extLst>
            </a:blip>
            <a:srcRect/>
            <a:stretch>
              <a:fillRect l="-5786" t="-584" r="-51717" b="584"/>
            </a:stretch>
          </a:blipFill>
        </p:spPr>
        <p:style>
          <a:lnRef idx="1">
            <a:schemeClr val="lt1">
              <a:hueOff val="0"/>
              <a:satOff val="0"/>
              <a:lumOff val="0"/>
              <a:alphaOff val="0"/>
            </a:schemeClr>
          </a:lnRef>
          <a:fillRef idx="1">
            <a:scrgbClr r="0" g="0" b="0"/>
          </a:fillRef>
          <a:effectRef idx="1">
            <a:schemeClr val="accent4">
              <a:tint val="50000"/>
              <a:hueOff val="1403695"/>
              <a:satOff val="1856"/>
              <a:lumOff val="964"/>
              <a:alphaOff val="0"/>
            </a:schemeClr>
          </a:effectRef>
          <a:fontRef idx="minor">
            <a:schemeClr val="lt1">
              <a:hueOff val="0"/>
              <a:satOff val="0"/>
              <a:lumOff val="0"/>
              <a:alphaOff val="0"/>
            </a:schemeClr>
          </a:fontRef>
        </p:style>
      </p:sp>
      <p:sp>
        <p:nvSpPr>
          <p:cNvPr id="9" name="Rounded Rectangle 8"/>
          <p:cNvSpPr/>
          <p:nvPr/>
        </p:nvSpPr>
        <p:spPr>
          <a:xfrm>
            <a:off x="3767480" y="1196111"/>
            <a:ext cx="1595077" cy="1728000"/>
          </a:xfrm>
          <a:prstGeom prst="roundRect">
            <a:avLst>
              <a:gd name="adj" fmla="val 10000"/>
            </a:avLst>
          </a:prstGeom>
          <a:blipFill dpi="0" rotWithShape="1">
            <a:blip r:embed="rId5">
              <a:extLst>
                <a:ext uri="{28A0092B-C50C-407E-A947-70E740481C1C}">
                  <a14:useLocalDpi xmlns:a14="http://schemas.microsoft.com/office/drawing/2010/main" val="0"/>
                </a:ext>
              </a:extLst>
            </a:blip>
            <a:srcRect/>
            <a:stretch>
              <a:fillRect r="-22668"/>
            </a:stretch>
          </a:blipFill>
        </p:spPr>
        <p:style>
          <a:lnRef idx="1">
            <a:schemeClr val="lt1">
              <a:hueOff val="0"/>
              <a:satOff val="0"/>
              <a:lumOff val="0"/>
              <a:alphaOff val="0"/>
            </a:schemeClr>
          </a:lnRef>
          <a:fillRef idx="1">
            <a:scrgbClr r="0" g="0" b="0"/>
          </a:fillRef>
          <a:effectRef idx="1">
            <a:schemeClr val="accent4">
              <a:tint val="50000"/>
              <a:hueOff val="2807390"/>
              <a:satOff val="3711"/>
              <a:lumOff val="1928"/>
              <a:alphaOff val="0"/>
            </a:schemeClr>
          </a:effectRef>
          <a:fontRef idx="minor">
            <a:schemeClr val="lt1">
              <a:hueOff val="0"/>
              <a:satOff val="0"/>
              <a:lumOff val="0"/>
              <a:alphaOff val="0"/>
            </a:schemeClr>
          </a:fontRef>
        </p:style>
      </p:sp>
      <p:sp>
        <p:nvSpPr>
          <p:cNvPr id="11" name="Rounded Rectangle 10"/>
          <p:cNvSpPr/>
          <p:nvPr/>
        </p:nvSpPr>
        <p:spPr>
          <a:xfrm>
            <a:off x="5475265" y="1196111"/>
            <a:ext cx="1595077" cy="1728000"/>
          </a:xfrm>
          <a:prstGeom prst="roundRect">
            <a:avLst>
              <a:gd name="adj" fmla="val 10000"/>
            </a:avLst>
          </a:prstGeom>
          <a:blipFill dpi="0" rotWithShape="1">
            <a:blip r:embed="rId6">
              <a:extLst>
                <a:ext uri="{28A0092B-C50C-407E-A947-70E740481C1C}">
                  <a14:useLocalDpi xmlns:a14="http://schemas.microsoft.com/office/drawing/2010/main" val="0"/>
                </a:ext>
              </a:extLst>
            </a:blip>
            <a:srcRect/>
            <a:stretch>
              <a:fillRect l="-16488" r="-16488"/>
            </a:stretch>
          </a:blipFill>
        </p:spPr>
        <p:style>
          <a:lnRef idx="1">
            <a:schemeClr val="lt1">
              <a:hueOff val="0"/>
              <a:satOff val="0"/>
              <a:lumOff val="0"/>
              <a:alphaOff val="0"/>
            </a:schemeClr>
          </a:lnRef>
          <a:fillRef idx="1">
            <a:scrgbClr r="0" g="0" b="0"/>
          </a:fillRef>
          <a:effectRef idx="1">
            <a:schemeClr val="accent4">
              <a:tint val="50000"/>
              <a:hueOff val="4211085"/>
              <a:satOff val="5567"/>
              <a:lumOff val="2891"/>
              <a:alphaOff val="0"/>
            </a:schemeClr>
          </a:effectRef>
          <a:fontRef idx="minor">
            <a:schemeClr val="lt1">
              <a:hueOff val="0"/>
              <a:satOff val="0"/>
              <a:lumOff val="0"/>
              <a:alphaOff val="0"/>
            </a:schemeClr>
          </a:fontRef>
        </p:style>
      </p:sp>
      <p:sp>
        <p:nvSpPr>
          <p:cNvPr id="13" name="Rounded Rectangle 12"/>
          <p:cNvSpPr/>
          <p:nvPr/>
        </p:nvSpPr>
        <p:spPr>
          <a:xfrm>
            <a:off x="7183050" y="1196111"/>
            <a:ext cx="1595077" cy="1728000"/>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a:stretch>
          </a:blipFill>
        </p:spPr>
        <p:style>
          <a:lnRef idx="1">
            <a:schemeClr val="lt1">
              <a:hueOff val="0"/>
              <a:satOff val="0"/>
              <a:lumOff val="0"/>
              <a:alphaOff val="0"/>
            </a:schemeClr>
          </a:lnRef>
          <a:fillRef idx="1">
            <a:scrgbClr r="0" g="0" b="0"/>
          </a:fillRef>
          <a:effectRef idx="1">
            <a:schemeClr val="accent4">
              <a:tint val="50000"/>
              <a:hueOff val="5614780"/>
              <a:satOff val="7422"/>
              <a:lumOff val="3855"/>
              <a:alphaOff val="0"/>
            </a:schemeClr>
          </a:effectRef>
          <a:fontRef idx="minor">
            <a:schemeClr val="lt1">
              <a:hueOff val="0"/>
              <a:satOff val="0"/>
              <a:lumOff val="0"/>
              <a:alphaOff val="0"/>
            </a:schemeClr>
          </a:fontRef>
        </p:style>
      </p:sp>
      <p:sp>
        <p:nvSpPr>
          <p:cNvPr id="2" name="TextBox 1">
            <a:extLst>
              <a:ext uri="{FF2B5EF4-FFF2-40B4-BE49-F238E27FC236}">
                <a16:creationId xmlns:a16="http://schemas.microsoft.com/office/drawing/2014/main" id="{0E57EEBD-1D81-5A65-FC91-A414AD9D63C2}"/>
              </a:ext>
            </a:extLst>
          </p:cNvPr>
          <p:cNvSpPr txBox="1"/>
          <p:nvPr/>
        </p:nvSpPr>
        <p:spPr>
          <a:xfrm>
            <a:off x="0" y="6570988"/>
            <a:ext cx="3131840" cy="261610"/>
          </a:xfrm>
          <a:prstGeom prst="rect">
            <a:avLst/>
          </a:prstGeom>
          <a:noFill/>
        </p:spPr>
        <p:txBody>
          <a:bodyPr wrap="square" rtlCol="0">
            <a:spAutoFit/>
          </a:bodyPr>
          <a:lstStyle/>
          <a:p>
            <a:r>
              <a:rPr lang="en-GB" sz="1100" dirty="0"/>
              <a:t>Images © Adobe Stock, </a:t>
            </a:r>
            <a:r>
              <a:rPr lang="en-GB" sz="1100" dirty="0" err="1"/>
              <a:t>Pixabay</a:t>
            </a:r>
            <a:r>
              <a:rPr lang="en-GB" sz="1100" dirty="0"/>
              <a:t>, RWE DEA</a:t>
            </a:r>
          </a:p>
        </p:txBody>
      </p:sp>
    </p:spTree>
    <p:extLst>
      <p:ext uri="{BB962C8B-B14F-4D97-AF65-F5344CB8AC3E}">
        <p14:creationId xmlns:p14="http://schemas.microsoft.com/office/powerpoint/2010/main" val="29602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of progress:</a:t>
            </a:r>
            <a:br>
              <a:rPr lang="en-GB" dirty="0"/>
            </a:br>
            <a:r>
              <a:rPr lang="en-GB" dirty="0"/>
              <a:t>Dogger Bank Teesside A&amp;B</a:t>
            </a:r>
          </a:p>
        </p:txBody>
      </p:sp>
      <p:sp>
        <p:nvSpPr>
          <p:cNvPr id="3" name="Slide Number Placeholder 2"/>
          <p:cNvSpPr>
            <a:spLocks noGrp="1"/>
          </p:cNvSpPr>
          <p:nvPr>
            <p:ph type="sldNum" sz="quarter" idx="11"/>
          </p:nvPr>
        </p:nvSpPr>
        <p:spPr/>
        <p:txBody>
          <a:bodyPr/>
          <a:lstStyle/>
          <a:p>
            <a:pPr>
              <a:defRPr/>
            </a:pPr>
            <a:fld id="{0AF6BB61-4721-450C-A3BE-E1875A2D40BD}" type="slidenum">
              <a:rPr lang="en-GB" smtClean="0"/>
              <a:pPr>
                <a:defRPr/>
              </a:pPr>
              <a:t>21</a:t>
            </a:fld>
            <a:endParaRPr lang="en-GB" dirty="0"/>
          </a:p>
        </p:txBody>
      </p:sp>
      <p:graphicFrame>
        <p:nvGraphicFramePr>
          <p:cNvPr id="26" name="Table 25"/>
          <p:cNvGraphicFramePr>
            <a:graphicFrameLocks noGrp="1"/>
          </p:cNvGraphicFramePr>
          <p:nvPr>
            <p:extLst>
              <p:ext uri="{D42A27DB-BD31-4B8C-83A1-F6EECF244321}">
                <p14:modId xmlns:p14="http://schemas.microsoft.com/office/powerpoint/2010/main" val="3439832624"/>
              </p:ext>
            </p:extLst>
          </p:nvPr>
        </p:nvGraphicFramePr>
        <p:xfrm>
          <a:off x="338500" y="3211038"/>
          <a:ext cx="5649230" cy="3477409"/>
        </p:xfrm>
        <a:graphic>
          <a:graphicData uri="http://schemas.openxmlformats.org/drawingml/2006/table">
            <a:tbl>
              <a:tblPr firstRow="1" bandRow="1">
                <a:tableStyleId>{7DF18680-E054-41AD-8BC1-D1AEF772440D}</a:tableStyleId>
              </a:tblPr>
              <a:tblGrid>
                <a:gridCol w="1471790">
                  <a:extLst>
                    <a:ext uri="{9D8B030D-6E8A-4147-A177-3AD203B41FA5}">
                      <a16:colId xmlns:a16="http://schemas.microsoft.com/office/drawing/2014/main" val="20000"/>
                    </a:ext>
                  </a:extLst>
                </a:gridCol>
                <a:gridCol w="4177440">
                  <a:extLst>
                    <a:ext uri="{9D8B030D-6E8A-4147-A177-3AD203B41FA5}">
                      <a16:colId xmlns:a16="http://schemas.microsoft.com/office/drawing/2014/main" val="20001"/>
                    </a:ext>
                  </a:extLst>
                </a:gridCol>
              </a:tblGrid>
              <a:tr h="180876">
                <a:tc>
                  <a:txBody>
                    <a:bodyPr/>
                    <a:lstStyle/>
                    <a:p>
                      <a:r>
                        <a:rPr lang="en-GB" sz="1400" dirty="0"/>
                        <a:t>Date</a:t>
                      </a:r>
                    </a:p>
                  </a:txBody>
                  <a:tcPr marL="84406" marR="84406"/>
                </a:tc>
                <a:tc>
                  <a:txBody>
                    <a:bodyPr/>
                    <a:lstStyle/>
                    <a:p>
                      <a:r>
                        <a:rPr lang="en-GB" sz="1400" dirty="0"/>
                        <a:t>Activity</a:t>
                      </a:r>
                    </a:p>
                  </a:txBody>
                  <a:tcPr marL="84406" marR="84406"/>
                </a:tc>
                <a:extLst>
                  <a:ext uri="{0D108BD9-81ED-4DB2-BD59-A6C34878D82A}">
                    <a16:rowId xmlns:a16="http://schemas.microsoft.com/office/drawing/2014/main" val="10000"/>
                  </a:ext>
                </a:extLst>
              </a:tr>
              <a:tr h="180876">
                <a:tc>
                  <a:txBody>
                    <a:bodyPr/>
                    <a:lstStyle/>
                    <a:p>
                      <a:r>
                        <a:rPr lang="en-GB" sz="1400" dirty="0"/>
                        <a:t>Q2 2012</a:t>
                      </a:r>
                    </a:p>
                  </a:txBody>
                  <a:tcPr marL="84406" marR="84406"/>
                </a:tc>
                <a:tc>
                  <a:txBody>
                    <a:bodyPr/>
                    <a:lstStyle/>
                    <a:p>
                      <a:r>
                        <a:rPr lang="en-GB" sz="1400" dirty="0"/>
                        <a:t>First stage of statutory consultation</a:t>
                      </a:r>
                    </a:p>
                  </a:txBody>
                  <a:tcPr marL="84406" marR="84406"/>
                </a:tc>
                <a:extLst>
                  <a:ext uri="{0D108BD9-81ED-4DB2-BD59-A6C34878D82A}">
                    <a16:rowId xmlns:a16="http://schemas.microsoft.com/office/drawing/2014/main" val="10001"/>
                  </a:ext>
                </a:extLst>
              </a:tr>
              <a:tr h="180876">
                <a:tc>
                  <a:txBody>
                    <a:bodyPr/>
                    <a:lstStyle/>
                    <a:p>
                      <a:r>
                        <a:rPr lang="en-GB" sz="1400" dirty="0"/>
                        <a:t>2012 - 2013</a:t>
                      </a: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Environmental surveys and reporting</a:t>
                      </a:r>
                    </a:p>
                  </a:txBody>
                  <a:tcPr marL="84406" marR="84406"/>
                </a:tc>
                <a:extLst>
                  <a:ext uri="{0D108BD9-81ED-4DB2-BD59-A6C34878D82A}">
                    <a16:rowId xmlns:a16="http://schemas.microsoft.com/office/drawing/2014/main" val="10002"/>
                  </a:ext>
                </a:extLst>
              </a:tr>
              <a:tr h="180876">
                <a:tc>
                  <a:txBody>
                    <a:bodyPr/>
                    <a:lstStyle/>
                    <a:p>
                      <a:r>
                        <a:rPr lang="en-GB" sz="1400" b="1">
                          <a:solidFill>
                            <a:srgbClr val="FF0000"/>
                          </a:solidFill>
                        </a:rPr>
                        <a:t>Q3 2013</a:t>
                      </a:r>
                    </a:p>
                    <a:p>
                      <a:r>
                        <a:rPr lang="en-GB" sz="1400" b="1">
                          <a:solidFill>
                            <a:srgbClr val="FF0000"/>
                          </a:solidFill>
                        </a:rPr>
                        <a:t>22-23 &amp; 25 Nov</a:t>
                      </a:r>
                      <a:endParaRPr lang="en-GB" sz="1400" b="1" dirty="0">
                        <a:solidFill>
                          <a:srgbClr val="FF0000"/>
                        </a:solidFill>
                      </a:endParaRP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b="1" dirty="0">
                          <a:solidFill>
                            <a:srgbClr val="FF0000"/>
                          </a:solidFill>
                        </a:rPr>
                        <a:t>Second stage of statutory consultation </a:t>
                      </a:r>
                    </a:p>
                    <a:p>
                      <a:pPr marL="0" marR="0" indent="0" algn="l" defTabSz="914296" rtl="0" eaLnBrk="1" fontAlgn="auto" latinLnBrk="0" hangingPunct="1">
                        <a:lnSpc>
                          <a:spcPct val="100000"/>
                        </a:lnSpc>
                        <a:spcBef>
                          <a:spcPts val="0"/>
                        </a:spcBef>
                        <a:spcAft>
                          <a:spcPts val="0"/>
                        </a:spcAft>
                        <a:buClrTx/>
                        <a:buSzTx/>
                        <a:buFontTx/>
                        <a:buNone/>
                        <a:tabLst/>
                        <a:defRPr/>
                      </a:pPr>
                      <a:r>
                        <a:rPr lang="en-GB" sz="1400" b="1">
                          <a:solidFill>
                            <a:srgbClr val="FF0000"/>
                          </a:solidFill>
                        </a:rPr>
                        <a:t>Public</a:t>
                      </a:r>
                      <a:r>
                        <a:rPr lang="en-GB" sz="1400" b="1" baseline="0">
                          <a:solidFill>
                            <a:srgbClr val="FF0000"/>
                          </a:solidFill>
                        </a:rPr>
                        <a:t> </a:t>
                      </a:r>
                      <a:r>
                        <a:rPr lang="en-GB" sz="1400" b="1" baseline="0" dirty="0">
                          <a:solidFill>
                            <a:srgbClr val="FF0000"/>
                          </a:solidFill>
                        </a:rPr>
                        <a:t>exhibitions @ Teesside</a:t>
                      </a:r>
                      <a:endParaRPr lang="en-GB" sz="1400" b="1" dirty="0">
                        <a:solidFill>
                          <a:srgbClr val="FF0000"/>
                        </a:solidFill>
                      </a:endParaRPr>
                    </a:p>
                  </a:txBody>
                  <a:tcPr marL="84406" marR="84406"/>
                </a:tc>
                <a:extLst>
                  <a:ext uri="{0D108BD9-81ED-4DB2-BD59-A6C34878D82A}">
                    <a16:rowId xmlns:a16="http://schemas.microsoft.com/office/drawing/2014/main" val="10003"/>
                  </a:ext>
                </a:extLst>
              </a:tr>
              <a:tr h="180876">
                <a:tc>
                  <a:txBody>
                    <a:bodyPr/>
                    <a:lstStyle/>
                    <a:p>
                      <a:r>
                        <a:rPr lang="en-GB" sz="1400" dirty="0"/>
                        <a:t>Q1 2014</a:t>
                      </a: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Submit applications for development consent order(s)</a:t>
                      </a:r>
                    </a:p>
                  </a:txBody>
                  <a:tcPr marL="84406" marR="84406"/>
                </a:tc>
                <a:extLst>
                  <a:ext uri="{0D108BD9-81ED-4DB2-BD59-A6C34878D82A}">
                    <a16:rowId xmlns:a16="http://schemas.microsoft.com/office/drawing/2014/main" val="10004"/>
                  </a:ext>
                </a:extLst>
              </a:tr>
              <a:tr h="180876">
                <a:tc>
                  <a:txBody>
                    <a:bodyPr/>
                    <a:lstStyle/>
                    <a:p>
                      <a:r>
                        <a:rPr lang="en-GB" sz="1400" dirty="0"/>
                        <a:t>April/May 2014</a:t>
                      </a: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Application acceptance </a:t>
                      </a:r>
                    </a:p>
                  </a:txBody>
                  <a:tcPr marL="84406" marR="84406"/>
                </a:tc>
                <a:extLst>
                  <a:ext uri="{0D108BD9-81ED-4DB2-BD59-A6C34878D82A}">
                    <a16:rowId xmlns:a16="http://schemas.microsoft.com/office/drawing/2014/main" val="10005"/>
                  </a:ext>
                </a:extLst>
              </a:tr>
              <a:tr h="180876">
                <a:tc>
                  <a:txBody>
                    <a:bodyPr/>
                    <a:lstStyle/>
                    <a:p>
                      <a:r>
                        <a:rPr lang="en-GB" sz="1400" baseline="0" dirty="0"/>
                        <a:t>2014 – Q2 2015</a:t>
                      </a:r>
                      <a:endParaRPr lang="en-GB" sz="1400" dirty="0"/>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Examination</a:t>
                      </a:r>
                      <a:r>
                        <a:rPr lang="en-GB" sz="1400" baseline="0" dirty="0"/>
                        <a:t> and decision on DCO award</a:t>
                      </a:r>
                      <a:endParaRPr lang="en-GB" sz="1400" dirty="0"/>
                    </a:p>
                  </a:txBody>
                  <a:tcPr marL="84406" marR="84406"/>
                </a:tc>
                <a:extLst>
                  <a:ext uri="{0D108BD9-81ED-4DB2-BD59-A6C34878D82A}">
                    <a16:rowId xmlns:a16="http://schemas.microsoft.com/office/drawing/2014/main" val="10006"/>
                  </a:ext>
                </a:extLst>
              </a:tr>
              <a:tr h="180876">
                <a:tc>
                  <a:txBody>
                    <a:bodyPr/>
                    <a:lstStyle/>
                    <a:p>
                      <a:r>
                        <a:rPr lang="en-GB" sz="1400" dirty="0"/>
                        <a:t>2015 - 2017</a:t>
                      </a: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Pre-construction phase – Design</a:t>
                      </a:r>
                      <a:r>
                        <a:rPr lang="en-GB" sz="1400" baseline="0" dirty="0"/>
                        <a:t> &amp; Tender </a:t>
                      </a:r>
                      <a:endParaRPr lang="en-GB" sz="1400" dirty="0"/>
                    </a:p>
                  </a:txBody>
                  <a:tcPr marL="84406" marR="84406"/>
                </a:tc>
                <a:extLst>
                  <a:ext uri="{0D108BD9-81ED-4DB2-BD59-A6C34878D82A}">
                    <a16:rowId xmlns:a16="http://schemas.microsoft.com/office/drawing/2014/main" val="10007"/>
                  </a:ext>
                </a:extLst>
              </a:tr>
              <a:tr h="180876">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2016 - 2021</a:t>
                      </a: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Manufacture</a:t>
                      </a:r>
                      <a:r>
                        <a:rPr lang="en-GB" sz="1400" baseline="0" dirty="0"/>
                        <a:t> &amp; </a:t>
                      </a:r>
                      <a:r>
                        <a:rPr lang="en-GB" sz="1400" dirty="0"/>
                        <a:t>Construction</a:t>
                      </a:r>
                    </a:p>
                  </a:txBody>
                  <a:tcPr marL="84406" marR="84406"/>
                </a:tc>
                <a:extLst>
                  <a:ext uri="{0D108BD9-81ED-4DB2-BD59-A6C34878D82A}">
                    <a16:rowId xmlns:a16="http://schemas.microsoft.com/office/drawing/2014/main" val="10008"/>
                  </a:ext>
                </a:extLst>
              </a:tr>
              <a:tr h="307489">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2017 onwards</a:t>
                      </a:r>
                    </a:p>
                  </a:txBody>
                  <a:tcPr marL="84406" marR="84406"/>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GB" sz="1400" dirty="0"/>
                        <a:t>(Earliest) Operation 50</a:t>
                      </a:r>
                      <a:r>
                        <a:rPr lang="en-GB" sz="1400" baseline="0" dirty="0"/>
                        <a:t> years ! (25 x 2) </a:t>
                      </a:r>
                      <a:endParaRPr lang="en-GB" sz="1400" dirty="0"/>
                    </a:p>
                  </a:txBody>
                  <a:tcPr marL="84406" marR="84406"/>
                </a:tc>
                <a:extLst>
                  <a:ext uri="{0D108BD9-81ED-4DB2-BD59-A6C34878D82A}">
                    <a16:rowId xmlns:a16="http://schemas.microsoft.com/office/drawing/2014/main" val="10009"/>
                  </a:ext>
                </a:extLst>
              </a:tr>
            </a:tbl>
          </a:graphicData>
        </a:graphic>
      </p:graphicFrame>
      <p:sp>
        <p:nvSpPr>
          <p:cNvPr id="8" name="Rectangle 3"/>
          <p:cNvSpPr txBox="1">
            <a:spLocks noChangeArrowheads="1"/>
          </p:cNvSpPr>
          <p:nvPr/>
        </p:nvSpPr>
        <p:spPr>
          <a:xfrm>
            <a:off x="6075280" y="1105786"/>
            <a:ext cx="2640148" cy="5411972"/>
          </a:xfrm>
          <a:prstGeom prst="rect">
            <a:avLst/>
          </a:prstGeom>
        </p:spPr>
        <p:txBody>
          <a:bodyPr lIns="91429" tIns="45715" rIns="91429" bIns="45715"/>
          <a:lstStyle>
            <a:lvl1pPr marL="342900" indent="-342900" algn="l" rtl="0" eaLnBrk="0" fontAlgn="base" hangingPunct="0">
              <a:spcBef>
                <a:spcPct val="50000"/>
              </a:spcBef>
              <a:spcAft>
                <a:spcPct val="0"/>
              </a:spcAft>
              <a:buClr>
                <a:srgbClr val="BED630"/>
              </a:buClr>
              <a:buSzPct val="125000"/>
              <a:buChar char="•"/>
              <a:defRPr sz="1600">
                <a:solidFill>
                  <a:schemeClr val="tx1"/>
                </a:solidFill>
                <a:latin typeface="+mn-lt"/>
                <a:ea typeface="+mn-ea"/>
                <a:cs typeface="+mn-cs"/>
              </a:defRPr>
            </a:lvl1pPr>
            <a:lvl2pPr marL="742950" indent="-285750" algn="l" rtl="0" eaLnBrk="0" fontAlgn="base" hangingPunct="0">
              <a:spcBef>
                <a:spcPct val="50000"/>
              </a:spcBef>
              <a:spcAft>
                <a:spcPct val="0"/>
              </a:spcAft>
              <a:buClr>
                <a:srgbClr val="BED630"/>
              </a:buClr>
              <a:buFont typeface="Arial" charset="0"/>
              <a:buChar char="–"/>
              <a:defRPr sz="1600">
                <a:solidFill>
                  <a:schemeClr val="tx1"/>
                </a:solidFill>
                <a:latin typeface="+mn-lt"/>
              </a:defRPr>
            </a:lvl2pPr>
            <a:lvl3pPr marL="1143000" indent="-228600" algn="l" rtl="0" eaLnBrk="0" fontAlgn="base" hangingPunct="0">
              <a:spcBef>
                <a:spcPct val="50000"/>
              </a:spcBef>
              <a:spcAft>
                <a:spcPct val="0"/>
              </a:spcAft>
              <a:buClr>
                <a:srgbClr val="BED630"/>
              </a:buClr>
              <a:buSzPct val="125000"/>
              <a:buChar char="•"/>
              <a:defRPr sz="1600">
                <a:solidFill>
                  <a:schemeClr val="tx1"/>
                </a:solidFill>
                <a:latin typeface="+mn-lt"/>
              </a:defRPr>
            </a:lvl3pPr>
            <a:lvl4pPr marL="1600200" indent="-228600" algn="l" rtl="0" eaLnBrk="0" fontAlgn="base" hangingPunct="0">
              <a:spcBef>
                <a:spcPct val="50000"/>
              </a:spcBef>
              <a:spcAft>
                <a:spcPct val="0"/>
              </a:spcAft>
              <a:buClr>
                <a:srgbClr val="BED630"/>
              </a:buClr>
              <a:buFont typeface="Arial" charset="0"/>
              <a:buChar char="–"/>
              <a:defRPr sz="1600">
                <a:solidFill>
                  <a:schemeClr val="tx1"/>
                </a:solidFill>
                <a:latin typeface="+mn-lt"/>
              </a:defRPr>
            </a:lvl4pPr>
            <a:lvl5pPr marL="2057400" indent="-228600" algn="l" rtl="0" eaLnBrk="0" fontAlgn="base" hangingPunct="0">
              <a:spcBef>
                <a:spcPct val="50000"/>
              </a:spcBef>
              <a:spcAft>
                <a:spcPct val="0"/>
              </a:spcAft>
              <a:buClr>
                <a:srgbClr val="BED630"/>
              </a:buClr>
              <a:buSzPct val="125000"/>
              <a:buChar char="•"/>
              <a:defRPr sz="1400">
                <a:solidFill>
                  <a:schemeClr val="tx1"/>
                </a:solidFill>
                <a:latin typeface="+mn-lt"/>
              </a:defRPr>
            </a:lvl5pPr>
            <a:lvl6pPr marL="2514600" indent="-228600" algn="l" rtl="0" fontAlgn="base">
              <a:spcBef>
                <a:spcPct val="50000"/>
              </a:spcBef>
              <a:spcAft>
                <a:spcPct val="0"/>
              </a:spcAft>
              <a:buClr>
                <a:srgbClr val="BED630"/>
              </a:buClr>
              <a:buSzPct val="125000"/>
              <a:buChar char="•"/>
              <a:defRPr sz="1400">
                <a:solidFill>
                  <a:schemeClr val="tx1"/>
                </a:solidFill>
                <a:latin typeface="+mn-lt"/>
              </a:defRPr>
            </a:lvl6pPr>
            <a:lvl7pPr marL="2971800" indent="-228600" algn="l" rtl="0" fontAlgn="base">
              <a:spcBef>
                <a:spcPct val="50000"/>
              </a:spcBef>
              <a:spcAft>
                <a:spcPct val="0"/>
              </a:spcAft>
              <a:buClr>
                <a:srgbClr val="BED630"/>
              </a:buClr>
              <a:buSzPct val="125000"/>
              <a:buChar char="•"/>
              <a:defRPr sz="1400">
                <a:solidFill>
                  <a:schemeClr val="tx1"/>
                </a:solidFill>
                <a:latin typeface="+mn-lt"/>
              </a:defRPr>
            </a:lvl7pPr>
            <a:lvl8pPr marL="3429000" indent="-228600" algn="l" rtl="0" fontAlgn="base">
              <a:spcBef>
                <a:spcPct val="50000"/>
              </a:spcBef>
              <a:spcAft>
                <a:spcPct val="0"/>
              </a:spcAft>
              <a:buClr>
                <a:srgbClr val="BED630"/>
              </a:buClr>
              <a:buSzPct val="125000"/>
              <a:buChar char="•"/>
              <a:defRPr sz="1400">
                <a:solidFill>
                  <a:schemeClr val="tx1"/>
                </a:solidFill>
                <a:latin typeface="+mn-lt"/>
              </a:defRPr>
            </a:lvl8pPr>
            <a:lvl9pPr marL="3886200" indent="-228600" algn="l" rtl="0" fontAlgn="base">
              <a:spcBef>
                <a:spcPct val="50000"/>
              </a:spcBef>
              <a:spcAft>
                <a:spcPct val="0"/>
              </a:spcAft>
              <a:buClr>
                <a:srgbClr val="BED630"/>
              </a:buClr>
              <a:buSzPct val="125000"/>
              <a:buChar char="•"/>
              <a:defRPr sz="1400">
                <a:solidFill>
                  <a:schemeClr val="tx1"/>
                </a:solidFill>
                <a:latin typeface="+mn-lt"/>
              </a:defRPr>
            </a:lvl9pPr>
          </a:lstStyle>
          <a:p>
            <a:pPr marL="180975" indent="-180975"/>
            <a:r>
              <a:rPr lang="en-GB" dirty="0"/>
              <a:t>Lessons from </a:t>
            </a:r>
            <a:r>
              <a:rPr lang="en-GB" dirty="0" err="1"/>
              <a:t>Creyke</a:t>
            </a:r>
            <a:r>
              <a:rPr lang="en-GB" dirty="0"/>
              <a:t> Beck project incorporated.</a:t>
            </a:r>
          </a:p>
          <a:p>
            <a:pPr marL="180975" indent="-180975"/>
            <a:r>
              <a:rPr lang="en-GB" dirty="0"/>
              <a:t>Scoping consultation completed.</a:t>
            </a:r>
          </a:p>
          <a:p>
            <a:pPr marL="180975" indent="-180975"/>
            <a:r>
              <a:rPr lang="en-GB" dirty="0"/>
              <a:t>Environmental surveys: onshore and offshore completed.</a:t>
            </a:r>
          </a:p>
          <a:p>
            <a:pPr marL="180975" indent="-180975"/>
            <a:r>
              <a:rPr lang="en-GB" dirty="0"/>
              <a:t>Consultation with statutory bodies on-going. Community stakeholder discussions on-going.</a:t>
            </a:r>
          </a:p>
          <a:p>
            <a:pPr marL="180975" indent="-180975"/>
            <a:r>
              <a:rPr lang="en-GB" dirty="0"/>
              <a:t>Final consultation phase in Q3 2013.</a:t>
            </a:r>
          </a:p>
          <a:p>
            <a:pPr marL="180975" indent="-180975"/>
            <a:r>
              <a:rPr lang="en-GB" dirty="0"/>
              <a:t>Submission of planning application and development consent order scheduled for end-March 2014.</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05" t="26285" r="4417" b="33206"/>
          <a:stretch/>
        </p:blipFill>
        <p:spPr>
          <a:xfrm>
            <a:off x="337626" y="1181791"/>
            <a:ext cx="5649231" cy="1899106"/>
          </a:xfrm>
          <a:prstGeom prst="rect">
            <a:avLst/>
          </a:prstGeom>
        </p:spPr>
      </p:pic>
    </p:spTree>
    <p:extLst>
      <p:ext uri="{BB962C8B-B14F-4D97-AF65-F5344CB8AC3E}">
        <p14:creationId xmlns:p14="http://schemas.microsoft.com/office/powerpoint/2010/main" val="194032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Process and Costs</a:t>
            </a:r>
          </a:p>
        </p:txBody>
      </p:sp>
      <p:sp>
        <p:nvSpPr>
          <p:cNvPr id="4" name="Rectangle 3"/>
          <p:cNvSpPr txBox="1">
            <a:spLocks noChangeArrowheads="1"/>
          </p:cNvSpPr>
          <p:nvPr/>
        </p:nvSpPr>
        <p:spPr>
          <a:xfrm>
            <a:off x="234468" y="2424223"/>
            <a:ext cx="8480960" cy="3815148"/>
          </a:xfrm>
          <a:prstGeom prst="rect">
            <a:avLst/>
          </a:prstGeom>
        </p:spPr>
        <p:txBody>
          <a:bodyPr lIns="91429" tIns="45715" rIns="91429" bIns="45715"/>
          <a:lstStyle>
            <a:lvl1pPr marL="342900" indent="-342900" algn="l" rtl="0" eaLnBrk="0" fontAlgn="base" hangingPunct="0">
              <a:spcBef>
                <a:spcPct val="50000"/>
              </a:spcBef>
              <a:spcAft>
                <a:spcPct val="0"/>
              </a:spcAft>
              <a:buClr>
                <a:srgbClr val="BED630"/>
              </a:buClr>
              <a:buSzPct val="125000"/>
              <a:buChar char="•"/>
              <a:defRPr sz="1600">
                <a:solidFill>
                  <a:schemeClr val="tx1"/>
                </a:solidFill>
                <a:latin typeface="+mn-lt"/>
                <a:ea typeface="+mn-ea"/>
                <a:cs typeface="+mn-cs"/>
              </a:defRPr>
            </a:lvl1pPr>
            <a:lvl2pPr marL="742950" indent="-285750" algn="l" rtl="0" eaLnBrk="0" fontAlgn="base" hangingPunct="0">
              <a:spcBef>
                <a:spcPct val="50000"/>
              </a:spcBef>
              <a:spcAft>
                <a:spcPct val="0"/>
              </a:spcAft>
              <a:buClr>
                <a:srgbClr val="BED630"/>
              </a:buClr>
              <a:buFont typeface="Arial" charset="0"/>
              <a:buChar char="–"/>
              <a:defRPr sz="1600">
                <a:solidFill>
                  <a:schemeClr val="tx1"/>
                </a:solidFill>
                <a:latin typeface="+mn-lt"/>
              </a:defRPr>
            </a:lvl2pPr>
            <a:lvl3pPr marL="1143000" indent="-228600" algn="l" rtl="0" eaLnBrk="0" fontAlgn="base" hangingPunct="0">
              <a:spcBef>
                <a:spcPct val="50000"/>
              </a:spcBef>
              <a:spcAft>
                <a:spcPct val="0"/>
              </a:spcAft>
              <a:buClr>
                <a:srgbClr val="BED630"/>
              </a:buClr>
              <a:buSzPct val="125000"/>
              <a:buChar char="•"/>
              <a:defRPr sz="1600">
                <a:solidFill>
                  <a:schemeClr val="tx1"/>
                </a:solidFill>
                <a:latin typeface="+mn-lt"/>
              </a:defRPr>
            </a:lvl3pPr>
            <a:lvl4pPr marL="1600200" indent="-228600" algn="l" rtl="0" eaLnBrk="0" fontAlgn="base" hangingPunct="0">
              <a:spcBef>
                <a:spcPct val="50000"/>
              </a:spcBef>
              <a:spcAft>
                <a:spcPct val="0"/>
              </a:spcAft>
              <a:buClr>
                <a:srgbClr val="BED630"/>
              </a:buClr>
              <a:buFont typeface="Arial" charset="0"/>
              <a:buChar char="–"/>
              <a:defRPr sz="1600">
                <a:solidFill>
                  <a:schemeClr val="tx1"/>
                </a:solidFill>
                <a:latin typeface="+mn-lt"/>
              </a:defRPr>
            </a:lvl4pPr>
            <a:lvl5pPr marL="2057400" indent="-228600" algn="l" rtl="0" eaLnBrk="0" fontAlgn="base" hangingPunct="0">
              <a:spcBef>
                <a:spcPct val="50000"/>
              </a:spcBef>
              <a:spcAft>
                <a:spcPct val="0"/>
              </a:spcAft>
              <a:buClr>
                <a:srgbClr val="BED630"/>
              </a:buClr>
              <a:buSzPct val="125000"/>
              <a:buChar char="•"/>
              <a:defRPr sz="1400">
                <a:solidFill>
                  <a:schemeClr val="tx1"/>
                </a:solidFill>
                <a:latin typeface="+mn-lt"/>
              </a:defRPr>
            </a:lvl5pPr>
            <a:lvl6pPr marL="2514600" indent="-228600" algn="l" rtl="0" fontAlgn="base">
              <a:spcBef>
                <a:spcPct val="50000"/>
              </a:spcBef>
              <a:spcAft>
                <a:spcPct val="0"/>
              </a:spcAft>
              <a:buClr>
                <a:srgbClr val="BED630"/>
              </a:buClr>
              <a:buSzPct val="125000"/>
              <a:buChar char="•"/>
              <a:defRPr sz="1400">
                <a:solidFill>
                  <a:schemeClr val="tx1"/>
                </a:solidFill>
                <a:latin typeface="+mn-lt"/>
              </a:defRPr>
            </a:lvl6pPr>
            <a:lvl7pPr marL="2971800" indent="-228600" algn="l" rtl="0" fontAlgn="base">
              <a:spcBef>
                <a:spcPct val="50000"/>
              </a:spcBef>
              <a:spcAft>
                <a:spcPct val="0"/>
              </a:spcAft>
              <a:buClr>
                <a:srgbClr val="BED630"/>
              </a:buClr>
              <a:buSzPct val="125000"/>
              <a:buChar char="•"/>
              <a:defRPr sz="1400">
                <a:solidFill>
                  <a:schemeClr val="tx1"/>
                </a:solidFill>
                <a:latin typeface="+mn-lt"/>
              </a:defRPr>
            </a:lvl7pPr>
            <a:lvl8pPr marL="3429000" indent="-228600" algn="l" rtl="0" fontAlgn="base">
              <a:spcBef>
                <a:spcPct val="50000"/>
              </a:spcBef>
              <a:spcAft>
                <a:spcPct val="0"/>
              </a:spcAft>
              <a:buClr>
                <a:srgbClr val="BED630"/>
              </a:buClr>
              <a:buSzPct val="125000"/>
              <a:buChar char="•"/>
              <a:defRPr sz="1400">
                <a:solidFill>
                  <a:schemeClr val="tx1"/>
                </a:solidFill>
                <a:latin typeface="+mn-lt"/>
              </a:defRPr>
            </a:lvl8pPr>
            <a:lvl9pPr marL="3886200" indent="-228600" algn="l" rtl="0" fontAlgn="base">
              <a:spcBef>
                <a:spcPct val="50000"/>
              </a:spcBef>
              <a:spcAft>
                <a:spcPct val="0"/>
              </a:spcAft>
              <a:buClr>
                <a:srgbClr val="BED630"/>
              </a:buClr>
              <a:buSzPct val="125000"/>
              <a:buChar char="•"/>
              <a:defRPr sz="1400">
                <a:solidFill>
                  <a:schemeClr val="tx1"/>
                </a:solidFill>
                <a:latin typeface="+mn-lt"/>
              </a:defRPr>
            </a:lvl9pPr>
          </a:lstStyle>
          <a:p>
            <a:pPr marL="265082" indent="-265082"/>
            <a:r>
              <a:rPr lang="en-GB" dirty="0" err="1"/>
              <a:t>Forewind</a:t>
            </a:r>
            <a:r>
              <a:rPr lang="en-GB" dirty="0"/>
              <a:t> exists to achieve development consent for Dogger Bank projects. </a:t>
            </a:r>
          </a:p>
          <a:p>
            <a:pPr marL="265082" indent="-265082"/>
            <a:r>
              <a:rPr lang="en-GB" dirty="0"/>
              <a:t>Despite the tough economic climate, in partnership with the Crown Estate, shareholders have to date already invested over </a:t>
            </a:r>
            <a:r>
              <a:rPr lang="en-GB" b="1" dirty="0"/>
              <a:t>£78m </a:t>
            </a:r>
            <a:r>
              <a:rPr lang="en-GB" dirty="0"/>
              <a:t>developing the Zone.</a:t>
            </a:r>
          </a:p>
          <a:p>
            <a:pPr marL="265082" indent="-265082"/>
            <a:r>
              <a:rPr lang="en-GB" dirty="0"/>
              <a:t>Each Dogger Bank project will require a massive investment, in the order of </a:t>
            </a:r>
            <a:r>
              <a:rPr lang="en-GB" b="1" dirty="0"/>
              <a:t>£3bn – £4bn</a:t>
            </a:r>
            <a:r>
              <a:rPr lang="en-GB" dirty="0"/>
              <a:t>.</a:t>
            </a:r>
          </a:p>
          <a:p>
            <a:pPr marL="265082" indent="-265082"/>
            <a:r>
              <a:rPr lang="en-GB" dirty="0" err="1"/>
              <a:t>Forewind’s</a:t>
            </a:r>
            <a:r>
              <a:rPr lang="en-GB" dirty="0"/>
              <a:t> shareholder companies will each take the role of lead operator, guiding individual projects once consent is received, to financial close and then into construction and operation.</a:t>
            </a:r>
          </a:p>
          <a:p>
            <a:pPr marL="265082" indent="-265082"/>
            <a:endParaRPr lang="en-GB" dirty="0"/>
          </a:p>
        </p:txBody>
      </p:sp>
      <p:sp>
        <p:nvSpPr>
          <p:cNvPr id="9" name="Freeform 8"/>
          <p:cNvSpPr/>
          <p:nvPr/>
        </p:nvSpPr>
        <p:spPr>
          <a:xfrm>
            <a:off x="256468"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0 w 1646952"/>
              <a:gd name="connsiteY5"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952" h="658781">
                <a:moveTo>
                  <a:pt x="0" y="0"/>
                </a:moveTo>
                <a:lnTo>
                  <a:pt x="1317562" y="0"/>
                </a:lnTo>
                <a:lnTo>
                  <a:pt x="1646952" y="329391"/>
                </a:lnTo>
                <a:lnTo>
                  <a:pt x="1317562" y="658781"/>
                </a:lnTo>
                <a:lnTo>
                  <a:pt x="0" y="658781"/>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0" name="Freeform 9"/>
          <p:cNvSpPr/>
          <p:nvPr/>
        </p:nvSpPr>
        <p:spPr>
          <a:xfrm>
            <a:off x="1461127"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329391 w 1646952"/>
              <a:gd name="connsiteY5" fmla="*/ 329391 h 658781"/>
              <a:gd name="connsiteX6" fmla="*/ 0 w 1646952"/>
              <a:gd name="connsiteY6"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52" h="658781">
                <a:moveTo>
                  <a:pt x="0" y="0"/>
                </a:moveTo>
                <a:lnTo>
                  <a:pt x="1317562" y="0"/>
                </a:lnTo>
                <a:lnTo>
                  <a:pt x="1646952" y="329391"/>
                </a:lnTo>
                <a:lnTo>
                  <a:pt x="1317562" y="658781"/>
                </a:lnTo>
                <a:lnTo>
                  <a:pt x="0" y="658781"/>
                </a:lnTo>
                <a:lnTo>
                  <a:pt x="329391" y="329391"/>
                </a:lnTo>
                <a:lnTo>
                  <a:pt x="0" y="0"/>
                </a:lnTo>
                <a:close/>
              </a:path>
            </a:pathLst>
          </a:custGeom>
        </p:spPr>
        <p:style>
          <a:lnRef idx="0">
            <a:schemeClr val="lt1">
              <a:hueOff val="0"/>
              <a:satOff val="0"/>
              <a:lumOff val="0"/>
              <a:alphaOff val="0"/>
            </a:schemeClr>
          </a:lnRef>
          <a:fillRef idx="3">
            <a:schemeClr val="accent3">
              <a:hueOff val="-1581921"/>
              <a:satOff val="-1039"/>
              <a:lumOff val="-2026"/>
              <a:alphaOff val="0"/>
            </a:schemeClr>
          </a:fillRef>
          <a:effectRef idx="3">
            <a:schemeClr val="accent3">
              <a:hueOff val="-1581921"/>
              <a:satOff val="-1039"/>
              <a:lumOff val="-2026"/>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1" name="Freeform 10"/>
          <p:cNvSpPr/>
          <p:nvPr/>
        </p:nvSpPr>
        <p:spPr>
          <a:xfrm>
            <a:off x="2665786"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329391 w 1646952"/>
              <a:gd name="connsiteY5" fmla="*/ 329391 h 658781"/>
              <a:gd name="connsiteX6" fmla="*/ 0 w 1646952"/>
              <a:gd name="connsiteY6"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52" h="658781">
                <a:moveTo>
                  <a:pt x="0" y="0"/>
                </a:moveTo>
                <a:lnTo>
                  <a:pt x="1317562" y="0"/>
                </a:lnTo>
                <a:lnTo>
                  <a:pt x="1646952" y="329391"/>
                </a:lnTo>
                <a:lnTo>
                  <a:pt x="1317562" y="658781"/>
                </a:lnTo>
                <a:lnTo>
                  <a:pt x="0" y="658781"/>
                </a:lnTo>
                <a:lnTo>
                  <a:pt x="329391" y="329391"/>
                </a:lnTo>
                <a:lnTo>
                  <a:pt x="0" y="0"/>
                </a:lnTo>
                <a:close/>
              </a:path>
            </a:pathLst>
          </a:custGeom>
        </p:spPr>
        <p:style>
          <a:lnRef idx="0">
            <a:schemeClr val="lt1">
              <a:hueOff val="0"/>
              <a:satOff val="0"/>
              <a:lumOff val="0"/>
              <a:alphaOff val="0"/>
            </a:schemeClr>
          </a:lnRef>
          <a:fillRef idx="3">
            <a:schemeClr val="accent3">
              <a:hueOff val="-3163842"/>
              <a:satOff val="-2079"/>
              <a:lumOff val="-4052"/>
              <a:alphaOff val="0"/>
            </a:schemeClr>
          </a:fillRef>
          <a:effectRef idx="3">
            <a:schemeClr val="accent3">
              <a:hueOff val="-3163842"/>
              <a:satOff val="-2079"/>
              <a:lumOff val="-4052"/>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2" name="Freeform 11"/>
          <p:cNvSpPr/>
          <p:nvPr/>
        </p:nvSpPr>
        <p:spPr>
          <a:xfrm>
            <a:off x="3870443"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329391 w 1646952"/>
              <a:gd name="connsiteY5" fmla="*/ 329391 h 658781"/>
              <a:gd name="connsiteX6" fmla="*/ 0 w 1646952"/>
              <a:gd name="connsiteY6"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52" h="658781">
                <a:moveTo>
                  <a:pt x="0" y="0"/>
                </a:moveTo>
                <a:lnTo>
                  <a:pt x="1317562" y="0"/>
                </a:lnTo>
                <a:lnTo>
                  <a:pt x="1646952" y="329391"/>
                </a:lnTo>
                <a:lnTo>
                  <a:pt x="1317562" y="658781"/>
                </a:lnTo>
                <a:lnTo>
                  <a:pt x="0" y="658781"/>
                </a:lnTo>
                <a:lnTo>
                  <a:pt x="329391" y="329391"/>
                </a:lnTo>
                <a:lnTo>
                  <a:pt x="0" y="0"/>
                </a:lnTo>
                <a:close/>
              </a:path>
            </a:pathLst>
          </a:custGeom>
        </p:spPr>
        <p:style>
          <a:lnRef idx="0">
            <a:schemeClr val="lt1">
              <a:hueOff val="0"/>
              <a:satOff val="0"/>
              <a:lumOff val="0"/>
              <a:alphaOff val="0"/>
            </a:schemeClr>
          </a:lnRef>
          <a:fillRef idx="3">
            <a:schemeClr val="accent3">
              <a:hueOff val="-4745762"/>
              <a:satOff val="-3118"/>
              <a:lumOff val="-6078"/>
              <a:alphaOff val="0"/>
            </a:schemeClr>
          </a:fillRef>
          <a:effectRef idx="3">
            <a:schemeClr val="accent3">
              <a:hueOff val="-4745762"/>
              <a:satOff val="-3118"/>
              <a:lumOff val="-6078"/>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3" name="Freeform 12"/>
          <p:cNvSpPr/>
          <p:nvPr/>
        </p:nvSpPr>
        <p:spPr>
          <a:xfrm>
            <a:off x="5075099"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329391 w 1646952"/>
              <a:gd name="connsiteY5" fmla="*/ 329391 h 658781"/>
              <a:gd name="connsiteX6" fmla="*/ 0 w 1646952"/>
              <a:gd name="connsiteY6"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52" h="658781">
                <a:moveTo>
                  <a:pt x="0" y="0"/>
                </a:moveTo>
                <a:lnTo>
                  <a:pt x="1317562" y="0"/>
                </a:lnTo>
                <a:lnTo>
                  <a:pt x="1646952" y="329391"/>
                </a:lnTo>
                <a:lnTo>
                  <a:pt x="1317562" y="658781"/>
                </a:lnTo>
                <a:lnTo>
                  <a:pt x="0" y="658781"/>
                </a:lnTo>
                <a:lnTo>
                  <a:pt x="329391" y="329391"/>
                </a:lnTo>
                <a:lnTo>
                  <a:pt x="0" y="0"/>
                </a:lnTo>
                <a:close/>
              </a:path>
            </a:pathLst>
          </a:custGeom>
        </p:spPr>
        <p:style>
          <a:lnRef idx="0">
            <a:schemeClr val="lt1">
              <a:hueOff val="0"/>
              <a:satOff val="0"/>
              <a:lumOff val="0"/>
              <a:alphaOff val="0"/>
            </a:schemeClr>
          </a:lnRef>
          <a:fillRef idx="3">
            <a:schemeClr val="accent3">
              <a:hueOff val="-6327683"/>
              <a:satOff val="-4157"/>
              <a:lumOff val="-8105"/>
              <a:alphaOff val="0"/>
            </a:schemeClr>
          </a:fillRef>
          <a:effectRef idx="3">
            <a:schemeClr val="accent3">
              <a:hueOff val="-6327683"/>
              <a:satOff val="-4157"/>
              <a:lumOff val="-8105"/>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4" name="Freeform 13"/>
          <p:cNvSpPr/>
          <p:nvPr/>
        </p:nvSpPr>
        <p:spPr>
          <a:xfrm>
            <a:off x="6279757"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329391 w 1646952"/>
              <a:gd name="connsiteY5" fmla="*/ 329391 h 658781"/>
              <a:gd name="connsiteX6" fmla="*/ 0 w 1646952"/>
              <a:gd name="connsiteY6"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52" h="658781">
                <a:moveTo>
                  <a:pt x="0" y="0"/>
                </a:moveTo>
                <a:lnTo>
                  <a:pt x="1317562" y="0"/>
                </a:lnTo>
                <a:lnTo>
                  <a:pt x="1646952" y="329391"/>
                </a:lnTo>
                <a:lnTo>
                  <a:pt x="1317562" y="658781"/>
                </a:lnTo>
                <a:lnTo>
                  <a:pt x="0" y="658781"/>
                </a:lnTo>
                <a:lnTo>
                  <a:pt x="329391" y="329391"/>
                </a:lnTo>
                <a:lnTo>
                  <a:pt x="0" y="0"/>
                </a:lnTo>
                <a:close/>
              </a:path>
            </a:pathLst>
          </a:custGeom>
        </p:spPr>
        <p:style>
          <a:lnRef idx="0">
            <a:schemeClr val="lt1">
              <a:hueOff val="0"/>
              <a:satOff val="0"/>
              <a:lumOff val="0"/>
              <a:alphaOff val="0"/>
            </a:schemeClr>
          </a:lnRef>
          <a:fillRef idx="3">
            <a:schemeClr val="accent3">
              <a:hueOff val="-7909603"/>
              <a:satOff val="-5197"/>
              <a:lumOff val="-10131"/>
              <a:alphaOff val="0"/>
            </a:schemeClr>
          </a:fillRef>
          <a:effectRef idx="3">
            <a:schemeClr val="accent3">
              <a:hueOff val="-7909603"/>
              <a:satOff val="-5197"/>
              <a:lumOff val="-10131"/>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5" name="Freeform 14"/>
          <p:cNvSpPr/>
          <p:nvPr/>
        </p:nvSpPr>
        <p:spPr>
          <a:xfrm>
            <a:off x="7484415" y="1277679"/>
            <a:ext cx="1505822" cy="890060"/>
          </a:xfrm>
          <a:custGeom>
            <a:avLst/>
            <a:gdLst>
              <a:gd name="connsiteX0" fmla="*/ 0 w 1646952"/>
              <a:gd name="connsiteY0" fmla="*/ 0 h 658781"/>
              <a:gd name="connsiteX1" fmla="*/ 1317562 w 1646952"/>
              <a:gd name="connsiteY1" fmla="*/ 0 h 658781"/>
              <a:gd name="connsiteX2" fmla="*/ 1646952 w 1646952"/>
              <a:gd name="connsiteY2" fmla="*/ 329391 h 658781"/>
              <a:gd name="connsiteX3" fmla="*/ 1317562 w 1646952"/>
              <a:gd name="connsiteY3" fmla="*/ 658781 h 658781"/>
              <a:gd name="connsiteX4" fmla="*/ 0 w 1646952"/>
              <a:gd name="connsiteY4" fmla="*/ 658781 h 658781"/>
              <a:gd name="connsiteX5" fmla="*/ 329391 w 1646952"/>
              <a:gd name="connsiteY5" fmla="*/ 329391 h 658781"/>
              <a:gd name="connsiteX6" fmla="*/ 0 w 1646952"/>
              <a:gd name="connsiteY6" fmla="*/ 0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52" h="658781">
                <a:moveTo>
                  <a:pt x="0" y="0"/>
                </a:moveTo>
                <a:lnTo>
                  <a:pt x="1317562" y="0"/>
                </a:lnTo>
                <a:lnTo>
                  <a:pt x="1646952" y="329391"/>
                </a:lnTo>
                <a:lnTo>
                  <a:pt x="1317562" y="658781"/>
                </a:lnTo>
                <a:lnTo>
                  <a:pt x="0" y="658781"/>
                </a:lnTo>
                <a:lnTo>
                  <a:pt x="329391" y="329391"/>
                </a:lnTo>
                <a:lnTo>
                  <a:pt x="0" y="0"/>
                </a:lnTo>
                <a:close/>
              </a:path>
            </a:pathLst>
          </a:custGeom>
        </p:spPr>
        <p:style>
          <a:lnRef idx="0">
            <a:schemeClr val="lt1">
              <a:hueOff val="0"/>
              <a:satOff val="0"/>
              <a:lumOff val="0"/>
              <a:alphaOff val="0"/>
            </a:schemeClr>
          </a:lnRef>
          <a:fillRef idx="3">
            <a:schemeClr val="accent3">
              <a:hueOff val="-9491525"/>
              <a:satOff val="-6236"/>
              <a:lumOff val="-12157"/>
              <a:alphaOff val="0"/>
            </a:schemeClr>
          </a:fillRef>
          <a:effectRef idx="3">
            <a:schemeClr val="accent3">
              <a:hueOff val="-9491525"/>
              <a:satOff val="-6236"/>
              <a:lumOff val="-12157"/>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endParaRPr lang="en-GB" sz="1200" b="1" dirty="0"/>
          </a:p>
        </p:txBody>
      </p:sp>
      <p:sp>
        <p:nvSpPr>
          <p:cNvPr id="17" name="Rectangle 16"/>
          <p:cNvSpPr/>
          <p:nvPr/>
        </p:nvSpPr>
        <p:spPr>
          <a:xfrm>
            <a:off x="256469" y="1277679"/>
            <a:ext cx="1204658"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r>
              <a:rPr lang="en-GB" sz="1200" b="1" dirty="0">
                <a:solidFill>
                  <a:schemeClr val="bg1"/>
                </a:solidFill>
              </a:rPr>
              <a:t>Concept </a:t>
            </a:r>
            <a:br>
              <a:rPr lang="en-GB" sz="1200" b="1" dirty="0">
                <a:solidFill>
                  <a:schemeClr val="bg1"/>
                </a:solidFill>
              </a:rPr>
            </a:br>
            <a:r>
              <a:rPr lang="en-GB" sz="1200" b="1" dirty="0">
                <a:solidFill>
                  <a:schemeClr val="bg1"/>
                </a:solidFill>
              </a:rPr>
              <a:t>and bidding</a:t>
            </a:r>
          </a:p>
        </p:txBody>
      </p:sp>
      <p:sp>
        <p:nvSpPr>
          <p:cNvPr id="18" name="Rectangle 17"/>
          <p:cNvSpPr/>
          <p:nvPr/>
        </p:nvSpPr>
        <p:spPr>
          <a:xfrm>
            <a:off x="1762289" y="1277679"/>
            <a:ext cx="1005447"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1581921"/>
              <a:satOff val="-1039"/>
              <a:lumOff val="-2026"/>
              <a:alphaOff val="0"/>
            </a:schemeClr>
          </a:fillRef>
          <a:effectRef idx="3">
            <a:schemeClr val="accent3">
              <a:hueOff val="-1581921"/>
              <a:satOff val="-1039"/>
              <a:lumOff val="-2026"/>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r>
              <a:rPr lang="en-GB" sz="1200" b="1" dirty="0">
                <a:solidFill>
                  <a:schemeClr val="bg1"/>
                </a:solidFill>
              </a:rPr>
              <a:t>Consenting</a:t>
            </a:r>
          </a:p>
        </p:txBody>
      </p:sp>
      <p:sp>
        <p:nvSpPr>
          <p:cNvPr id="19" name="Rectangle 18"/>
          <p:cNvSpPr/>
          <p:nvPr/>
        </p:nvSpPr>
        <p:spPr>
          <a:xfrm>
            <a:off x="3043106" y="1277679"/>
            <a:ext cx="1128500"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3163842"/>
              <a:satOff val="-2079"/>
              <a:lumOff val="-4052"/>
              <a:alphaOff val="0"/>
            </a:schemeClr>
          </a:fillRef>
          <a:effectRef idx="3">
            <a:schemeClr val="accent3">
              <a:hueOff val="-3163842"/>
              <a:satOff val="-2079"/>
              <a:lumOff val="-4052"/>
              <a:alphaOff val="0"/>
            </a:schemeClr>
          </a:effectRef>
          <a:fontRef idx="minor">
            <a:schemeClr val="lt1"/>
          </a:fontRef>
        </p:style>
        <p:txBody>
          <a:bodyPr spcFirstLastPara="0" vert="horz" wrap="square" lIns="35996" tIns="35996" rIns="35996" bIns="35996" numCol="1" spcCol="1270" anchor="ctr" anchorCtr="0">
            <a:noAutofit/>
          </a:bodyPr>
          <a:lstStyle/>
          <a:p>
            <a:pPr defTabSz="400005">
              <a:lnSpc>
                <a:spcPct val="90000"/>
              </a:lnSpc>
              <a:spcAft>
                <a:spcPct val="35000"/>
              </a:spcAft>
            </a:pPr>
            <a:r>
              <a:rPr lang="en-GB" sz="1200" b="1" dirty="0">
                <a:solidFill>
                  <a:schemeClr val="bg1"/>
                </a:solidFill>
              </a:rPr>
              <a:t>Front end engineering and design (FEED)</a:t>
            </a:r>
          </a:p>
        </p:txBody>
      </p:sp>
      <p:sp>
        <p:nvSpPr>
          <p:cNvPr id="20" name="Rectangle 19"/>
          <p:cNvSpPr/>
          <p:nvPr/>
        </p:nvSpPr>
        <p:spPr>
          <a:xfrm>
            <a:off x="4259942" y="1277679"/>
            <a:ext cx="903492"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4745762"/>
              <a:satOff val="-3118"/>
              <a:lumOff val="-6078"/>
              <a:alphaOff val="0"/>
            </a:schemeClr>
          </a:fillRef>
          <a:effectRef idx="3">
            <a:schemeClr val="accent3">
              <a:hueOff val="-4745762"/>
              <a:satOff val="-3118"/>
              <a:lumOff val="-6078"/>
              <a:alphaOff val="0"/>
            </a:schemeClr>
          </a:effectRef>
          <a:fontRef idx="minor">
            <a:schemeClr val="lt1"/>
          </a:fontRef>
        </p:style>
        <p:txBody>
          <a:bodyPr spcFirstLastPara="0" vert="horz" wrap="square" lIns="35996" tIns="35996" rIns="35996" bIns="35996" numCol="1" spcCol="1270" anchor="ctr" anchorCtr="0">
            <a:noAutofit/>
          </a:bodyPr>
          <a:lstStyle/>
          <a:p>
            <a:pPr defTabSz="400005">
              <a:lnSpc>
                <a:spcPct val="90000"/>
              </a:lnSpc>
              <a:spcAft>
                <a:spcPct val="35000"/>
              </a:spcAft>
            </a:pPr>
            <a:r>
              <a:rPr lang="en-GB" sz="1200" b="1" dirty="0">
                <a:solidFill>
                  <a:schemeClr val="bg1"/>
                </a:solidFill>
              </a:rPr>
              <a:t>Financial investment decision (FID)</a:t>
            </a:r>
          </a:p>
        </p:txBody>
      </p:sp>
      <p:sp>
        <p:nvSpPr>
          <p:cNvPr id="21" name="Rectangle 20"/>
          <p:cNvSpPr/>
          <p:nvPr/>
        </p:nvSpPr>
        <p:spPr>
          <a:xfrm>
            <a:off x="5376265" y="1277679"/>
            <a:ext cx="1101418"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6327683"/>
              <a:satOff val="-4157"/>
              <a:lumOff val="-8105"/>
              <a:alphaOff val="0"/>
            </a:schemeClr>
          </a:fillRef>
          <a:effectRef idx="3">
            <a:schemeClr val="accent3">
              <a:hueOff val="-6327683"/>
              <a:satOff val="-4157"/>
              <a:lumOff val="-8105"/>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r>
              <a:rPr lang="en-GB" sz="1200" b="1" dirty="0">
                <a:solidFill>
                  <a:schemeClr val="bg1"/>
                </a:solidFill>
              </a:rPr>
              <a:t>Construction</a:t>
            </a:r>
          </a:p>
        </p:txBody>
      </p:sp>
      <p:sp>
        <p:nvSpPr>
          <p:cNvPr id="22" name="Rectangle 21"/>
          <p:cNvSpPr/>
          <p:nvPr/>
        </p:nvSpPr>
        <p:spPr>
          <a:xfrm>
            <a:off x="6279757" y="1277679"/>
            <a:ext cx="1679940"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7909603"/>
              <a:satOff val="-5197"/>
              <a:lumOff val="-10131"/>
              <a:alphaOff val="0"/>
            </a:schemeClr>
          </a:fillRef>
          <a:effectRef idx="3">
            <a:schemeClr val="accent3">
              <a:hueOff val="-7909603"/>
              <a:satOff val="-5197"/>
              <a:lumOff val="-10131"/>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r>
              <a:rPr lang="en-GB" sz="1200" b="1" dirty="0">
                <a:solidFill>
                  <a:schemeClr val="bg1"/>
                </a:solidFill>
              </a:rPr>
              <a:t>Operation and maintenance</a:t>
            </a:r>
          </a:p>
        </p:txBody>
      </p:sp>
      <p:sp>
        <p:nvSpPr>
          <p:cNvPr id="23" name="Rectangle 22"/>
          <p:cNvSpPr/>
          <p:nvPr/>
        </p:nvSpPr>
        <p:spPr>
          <a:xfrm>
            <a:off x="7484416" y="1277679"/>
            <a:ext cx="1659585" cy="890060"/>
          </a:xfrm>
          <a:prstGeom prst="rect">
            <a:avLst/>
          </a:prstGeom>
          <a:noFill/>
          <a:ln>
            <a:noFill/>
          </a:ln>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3">
              <a:hueOff val="-9491525"/>
              <a:satOff val="-6236"/>
              <a:lumOff val="-12157"/>
              <a:alphaOff val="0"/>
            </a:schemeClr>
          </a:fillRef>
          <a:effectRef idx="3">
            <a:schemeClr val="accent3">
              <a:hueOff val="-9491525"/>
              <a:satOff val="-6236"/>
              <a:lumOff val="-12157"/>
              <a:alphaOff val="0"/>
            </a:schemeClr>
          </a:effectRef>
          <a:fontRef idx="minor">
            <a:schemeClr val="lt1"/>
          </a:fontRef>
        </p:style>
        <p:txBody>
          <a:bodyPr spcFirstLastPara="0" vert="horz" wrap="square" lIns="35996" tIns="35996" rIns="35996" bIns="35996" numCol="1" spcCol="1270" anchor="ctr" anchorCtr="0">
            <a:noAutofit/>
          </a:bodyPr>
          <a:lstStyle/>
          <a:p>
            <a:pPr algn="ctr" defTabSz="400005">
              <a:lnSpc>
                <a:spcPct val="90000"/>
              </a:lnSpc>
              <a:spcAft>
                <a:spcPct val="35000"/>
              </a:spcAft>
            </a:pPr>
            <a:r>
              <a:rPr lang="en-GB" sz="1200" b="1" dirty="0">
                <a:solidFill>
                  <a:schemeClr val="bg1"/>
                </a:solidFill>
              </a:rPr>
              <a:t>Decommission</a:t>
            </a:r>
            <a:br>
              <a:rPr lang="en-GB" sz="1200" b="1" dirty="0">
                <a:solidFill>
                  <a:schemeClr val="bg1"/>
                </a:solidFill>
              </a:rPr>
            </a:br>
            <a:r>
              <a:rPr lang="en-GB" sz="1200" b="1" dirty="0">
                <a:solidFill>
                  <a:schemeClr val="bg1"/>
                </a:solidFill>
              </a:rPr>
              <a:t>or repower</a:t>
            </a:r>
          </a:p>
        </p:txBody>
      </p:sp>
    </p:spTree>
    <p:extLst>
      <p:ext uri="{BB962C8B-B14F-4D97-AF65-F5344CB8AC3E}">
        <p14:creationId xmlns:p14="http://schemas.microsoft.com/office/powerpoint/2010/main" val="5454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852936"/>
            <a:ext cx="6919546" cy="868363"/>
          </a:xfrm>
        </p:spPr>
        <p:txBody>
          <a:bodyPr/>
          <a:lstStyle/>
          <a:p>
            <a:r>
              <a:rPr lang="en-GB" dirty="0"/>
              <a:t>Discussion and Questions</a:t>
            </a:r>
          </a:p>
        </p:txBody>
      </p:sp>
    </p:spTree>
    <p:extLst>
      <p:ext uri="{BB962C8B-B14F-4D97-AF65-F5344CB8AC3E}">
        <p14:creationId xmlns:p14="http://schemas.microsoft.com/office/powerpoint/2010/main" val="1537349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1160936"/>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Session 2</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4253" y="1160936"/>
            <a:ext cx="6552729" cy="3046988"/>
          </a:xfrm>
          <a:prstGeom prst="rect">
            <a:avLst/>
          </a:prstGeom>
          <a:noFill/>
        </p:spPr>
        <p:txBody>
          <a:bodyPr wrap="square" rtlCol="0">
            <a:spAutoFit/>
          </a:bodyPr>
          <a:lstStyle/>
          <a:p>
            <a:pPr marL="742950" lvl="1" indent="-285750">
              <a:lnSpc>
                <a:spcPct val="150000"/>
              </a:lnSpc>
              <a:spcAft>
                <a:spcPts val="0"/>
              </a:spcAft>
              <a:buFont typeface="Courier New"/>
              <a:buChar char="o"/>
            </a:pPr>
            <a:r>
              <a:rPr lang="en-GB" sz="3200" dirty="0">
                <a:effectLst/>
                <a:latin typeface="Calibri"/>
                <a:ea typeface="Calibri"/>
                <a:cs typeface="Times New Roman"/>
              </a:rPr>
              <a:t>Split into 3 groups to do research</a:t>
            </a:r>
            <a:endParaRPr lang="en-GB" sz="2800" dirty="0">
              <a:effectLst/>
              <a:latin typeface="Calibri"/>
              <a:ea typeface="Calibri"/>
              <a:cs typeface="Times New Roman"/>
            </a:endParaRPr>
          </a:p>
          <a:p>
            <a:pPr marL="1143000" lvl="2" indent="-228600">
              <a:lnSpc>
                <a:spcPct val="150000"/>
              </a:lnSpc>
              <a:spcAft>
                <a:spcPts val="0"/>
              </a:spcAft>
              <a:buFont typeface="Wingdings"/>
              <a:buChar char=""/>
            </a:pPr>
            <a:r>
              <a:rPr lang="en-GB" sz="3200" dirty="0">
                <a:effectLst/>
                <a:latin typeface="Calibri"/>
                <a:ea typeface="Calibri"/>
                <a:cs typeface="Times New Roman"/>
              </a:rPr>
              <a:t>Biodiversity</a:t>
            </a:r>
            <a:endParaRPr lang="en-GB" sz="2800" dirty="0">
              <a:effectLst/>
              <a:latin typeface="Calibri"/>
              <a:ea typeface="Calibri"/>
              <a:cs typeface="Times New Roman"/>
            </a:endParaRPr>
          </a:p>
          <a:p>
            <a:pPr marL="1143000" lvl="2" indent="-228600">
              <a:lnSpc>
                <a:spcPct val="150000"/>
              </a:lnSpc>
              <a:spcAft>
                <a:spcPts val="0"/>
              </a:spcAft>
              <a:buFont typeface="Wingdings"/>
              <a:buChar char=""/>
            </a:pPr>
            <a:r>
              <a:rPr lang="en-GB" sz="3200" dirty="0">
                <a:effectLst/>
                <a:latin typeface="Calibri"/>
                <a:ea typeface="Calibri"/>
                <a:cs typeface="Times New Roman"/>
              </a:rPr>
              <a:t>Energy</a:t>
            </a:r>
            <a:endParaRPr lang="en-GB" sz="2800" dirty="0">
              <a:effectLst/>
              <a:latin typeface="Calibri"/>
              <a:ea typeface="Calibri"/>
              <a:cs typeface="Times New Roman"/>
            </a:endParaRPr>
          </a:p>
          <a:p>
            <a:pPr marL="1143000" lvl="2" indent="-228600">
              <a:lnSpc>
                <a:spcPct val="150000"/>
              </a:lnSpc>
              <a:spcAft>
                <a:spcPts val="1000"/>
              </a:spcAft>
              <a:buFont typeface="Wingdings"/>
              <a:buChar char=""/>
            </a:pPr>
            <a:r>
              <a:rPr lang="en-GB" sz="3200" dirty="0">
                <a:effectLst/>
                <a:latin typeface="Calibri"/>
                <a:ea typeface="Calibri"/>
                <a:cs typeface="Times New Roman"/>
              </a:rPr>
              <a:t>Skills and Careers</a:t>
            </a:r>
            <a:endParaRPr lang="en-GB" sz="2800" dirty="0">
              <a:effectLst/>
              <a:latin typeface="Calibri"/>
              <a:ea typeface="Calibri"/>
              <a:cs typeface="Times New Roman"/>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12534" r="12534"/>
          <a:stretch/>
        </p:blipFill>
        <p:spPr bwMode="auto">
          <a:xfrm>
            <a:off x="35496" y="4574765"/>
            <a:ext cx="257492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t="2805" b="2805"/>
          <a:stretch/>
        </p:blipFill>
        <p:spPr bwMode="auto">
          <a:xfrm>
            <a:off x="2412983" y="4538189"/>
            <a:ext cx="224630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5">
            <a:extLst>
              <a:ext uri="{28A0092B-C50C-407E-A947-70E740481C1C}">
                <a14:useLocalDpi xmlns:a14="http://schemas.microsoft.com/office/drawing/2010/main" val="0"/>
              </a:ext>
            </a:extLst>
          </a:blip>
          <a:srcRect l="10922" r="10922"/>
          <a:stretch/>
        </p:blipFill>
        <p:spPr bwMode="auto">
          <a:xfrm>
            <a:off x="4642664" y="4538187"/>
            <a:ext cx="2224822" cy="23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6">
            <a:extLst>
              <a:ext uri="{28A0092B-C50C-407E-A947-70E740481C1C}">
                <a14:useLocalDpi xmlns:a14="http://schemas.microsoft.com/office/drawing/2010/main" val="0"/>
              </a:ext>
            </a:extLst>
          </a:blip>
          <a:srcRect l="16130" r="16130"/>
          <a:stretch/>
        </p:blipFill>
        <p:spPr bwMode="auto">
          <a:xfrm>
            <a:off x="6867486" y="4538187"/>
            <a:ext cx="2235805" cy="23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4F45520-41BF-40F7-CB62-CBCC16964EF9}"/>
              </a:ext>
            </a:extLst>
          </p:cNvPr>
          <p:cNvSpPr txBox="1"/>
          <p:nvPr/>
        </p:nvSpPr>
        <p:spPr>
          <a:xfrm>
            <a:off x="3190461" y="6594328"/>
            <a:ext cx="3131840" cy="261610"/>
          </a:xfrm>
          <a:prstGeom prst="rect">
            <a:avLst/>
          </a:prstGeom>
          <a:noFill/>
        </p:spPr>
        <p:txBody>
          <a:bodyPr wrap="square" rtlCol="0">
            <a:spAutoFit/>
          </a:bodyPr>
          <a:lstStyle/>
          <a:p>
            <a:r>
              <a:rPr lang="en-GB" sz="1100" dirty="0"/>
              <a:t>Images © Adobe Stock</a:t>
            </a:r>
          </a:p>
        </p:txBody>
      </p:sp>
    </p:spTree>
    <p:extLst>
      <p:ext uri="{BB962C8B-B14F-4D97-AF65-F5344CB8AC3E}">
        <p14:creationId xmlns:p14="http://schemas.microsoft.com/office/powerpoint/2010/main" val="1439884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1628800"/>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Biodiversity Group</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844824"/>
            <a:ext cx="5904656" cy="3416320"/>
          </a:xfrm>
          <a:prstGeom prst="rect">
            <a:avLst/>
          </a:prstGeom>
          <a:noFill/>
        </p:spPr>
        <p:txBody>
          <a:bodyPr wrap="square" rtlCol="0">
            <a:spAutoFit/>
          </a:bodyPr>
          <a:lstStyle/>
          <a:p>
            <a:pPr marL="742950" lvl="1" indent="-285750">
              <a:lnSpc>
                <a:spcPct val="150000"/>
              </a:lnSpc>
              <a:spcAft>
                <a:spcPts val="0"/>
              </a:spcAft>
              <a:buFont typeface="Courier New"/>
              <a:buChar char="o"/>
            </a:pPr>
            <a:r>
              <a:rPr lang="en-GB" dirty="0">
                <a:effectLst/>
                <a:latin typeface="Calibri"/>
                <a:ea typeface="Calibri"/>
                <a:cs typeface="Times New Roman"/>
              </a:rPr>
              <a:t>Biodiversity Group; Research and present findings relating to the following 5 surveys undertaken by </a:t>
            </a:r>
            <a:r>
              <a:rPr lang="en-GB" dirty="0" err="1">
                <a:effectLst/>
                <a:latin typeface="Calibri"/>
                <a:ea typeface="Calibri"/>
                <a:cs typeface="Times New Roman"/>
              </a:rPr>
              <a:t>Forewind</a:t>
            </a:r>
            <a:r>
              <a:rPr lang="en-GB" dirty="0">
                <a:effectLst/>
                <a:latin typeface="Calibri"/>
                <a:ea typeface="Calibri"/>
                <a:cs typeface="Times New Roman"/>
              </a:rPr>
              <a:t>:</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Fish</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Birds</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Archaeology</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Mammals</a:t>
            </a:r>
            <a:endParaRPr lang="en-GB" sz="1600" dirty="0">
              <a:effectLst/>
              <a:latin typeface="Calibri"/>
              <a:ea typeface="Calibri"/>
              <a:cs typeface="Times New Roman"/>
            </a:endParaRPr>
          </a:p>
          <a:p>
            <a:pPr marL="1143000" lvl="2" indent="-228600">
              <a:lnSpc>
                <a:spcPct val="150000"/>
              </a:lnSpc>
              <a:spcAft>
                <a:spcPts val="1000"/>
              </a:spcAft>
              <a:buFont typeface="Wingdings"/>
              <a:buChar char=""/>
            </a:pPr>
            <a:r>
              <a:rPr lang="en-GB" dirty="0">
                <a:effectLst/>
                <a:latin typeface="Calibri"/>
                <a:ea typeface="Calibri"/>
                <a:cs typeface="Times New Roman"/>
              </a:rPr>
              <a:t>Aviation/ military aircraft</a:t>
            </a:r>
            <a:endParaRPr lang="en-GB" sz="1600" dirty="0">
              <a:effectLst/>
              <a:latin typeface="Calibri"/>
              <a:ea typeface="Calibri"/>
              <a:cs typeface="Times New Roman"/>
            </a:endParaRPr>
          </a:p>
        </p:txBody>
      </p:sp>
    </p:spTree>
    <p:extLst>
      <p:ext uri="{BB962C8B-B14F-4D97-AF65-F5344CB8AC3E}">
        <p14:creationId xmlns:p14="http://schemas.microsoft.com/office/powerpoint/2010/main" val="2212858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1628800"/>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Energy Group</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844824"/>
            <a:ext cx="7560840" cy="3626634"/>
          </a:xfrm>
          <a:prstGeom prst="rect">
            <a:avLst/>
          </a:prstGeom>
          <a:noFill/>
        </p:spPr>
        <p:txBody>
          <a:bodyPr wrap="square" rtlCol="0">
            <a:spAutoFit/>
          </a:bodyPr>
          <a:lstStyle/>
          <a:p>
            <a:pPr marL="742950" lvl="1" indent="-285750">
              <a:lnSpc>
                <a:spcPct val="150000"/>
              </a:lnSpc>
              <a:spcAft>
                <a:spcPts val="0"/>
              </a:spcAft>
              <a:buFont typeface="Courier New"/>
              <a:buChar char="o"/>
            </a:pPr>
            <a:r>
              <a:rPr lang="en-GB" sz="2000" dirty="0">
                <a:effectLst/>
                <a:latin typeface="Calibri"/>
                <a:ea typeface="Calibri"/>
                <a:cs typeface="Times New Roman"/>
              </a:rPr>
              <a:t>Research and present findings relating to the enquiry question: </a:t>
            </a:r>
          </a:p>
          <a:p>
            <a:pPr marL="742950" lvl="1" indent="-285750">
              <a:lnSpc>
                <a:spcPct val="150000"/>
              </a:lnSpc>
              <a:spcAft>
                <a:spcPts val="0"/>
              </a:spcAft>
              <a:buFont typeface="Courier New"/>
              <a:buChar char="o"/>
            </a:pPr>
            <a:r>
              <a:rPr lang="en-GB" sz="2800" i="1" dirty="0">
                <a:effectLst/>
                <a:latin typeface="Calibri"/>
                <a:ea typeface="Calibri"/>
                <a:cs typeface="Times New Roman"/>
              </a:rPr>
              <a:t>‘Do we need Offshore Wind Energy?’</a:t>
            </a:r>
            <a:endParaRPr lang="en-GB" sz="2400" i="1" dirty="0">
              <a:effectLst/>
              <a:latin typeface="Calibri"/>
              <a:ea typeface="Calibri"/>
              <a:cs typeface="Times New Roman"/>
            </a:endParaRPr>
          </a:p>
          <a:p>
            <a:pPr marL="1143000" lvl="2" indent="-228600">
              <a:lnSpc>
                <a:spcPct val="150000"/>
              </a:lnSpc>
              <a:spcAft>
                <a:spcPts val="0"/>
              </a:spcAft>
              <a:buFont typeface="Wingdings"/>
              <a:buChar char=""/>
            </a:pPr>
            <a:r>
              <a:rPr lang="en-GB" sz="2000" dirty="0">
                <a:effectLst/>
                <a:latin typeface="Calibri"/>
                <a:ea typeface="Calibri"/>
                <a:cs typeface="Times New Roman"/>
              </a:rPr>
              <a:t>5 learners ‘for’ Offshore Wind</a:t>
            </a:r>
            <a:endParaRPr lang="en-GB" dirty="0">
              <a:effectLst/>
              <a:latin typeface="Calibri"/>
              <a:ea typeface="Calibri"/>
              <a:cs typeface="Times New Roman"/>
            </a:endParaRPr>
          </a:p>
          <a:p>
            <a:pPr marL="1143000" lvl="2" indent="-228600">
              <a:lnSpc>
                <a:spcPct val="150000"/>
              </a:lnSpc>
              <a:spcAft>
                <a:spcPts val="1000"/>
              </a:spcAft>
              <a:buFont typeface="Wingdings"/>
              <a:buChar char=""/>
            </a:pPr>
            <a:r>
              <a:rPr lang="en-GB" sz="2000" dirty="0">
                <a:effectLst/>
                <a:latin typeface="Calibri"/>
                <a:ea typeface="Calibri"/>
                <a:cs typeface="Times New Roman"/>
              </a:rPr>
              <a:t>5 learners ‘against’ Offshore Wind</a:t>
            </a:r>
          </a:p>
          <a:p>
            <a:pPr marL="1143000" lvl="2" indent="-228600">
              <a:lnSpc>
                <a:spcPct val="150000"/>
              </a:lnSpc>
              <a:spcAft>
                <a:spcPts val="1000"/>
              </a:spcAft>
              <a:buFont typeface="Wingdings"/>
              <a:buChar char=""/>
            </a:pPr>
            <a:endParaRPr lang="en-GB" dirty="0">
              <a:latin typeface="Calibri"/>
              <a:ea typeface="Calibri"/>
              <a:cs typeface="Times New Roman"/>
            </a:endParaRPr>
          </a:p>
          <a:p>
            <a:pPr marL="1143000" lvl="2" indent="-228600">
              <a:lnSpc>
                <a:spcPct val="150000"/>
              </a:lnSpc>
              <a:spcAft>
                <a:spcPts val="1000"/>
              </a:spcAft>
              <a:buFont typeface="Wingdings"/>
              <a:buChar char=""/>
            </a:pPr>
            <a:r>
              <a:rPr lang="en-GB" dirty="0">
                <a:effectLst/>
                <a:latin typeface="Calibri"/>
                <a:ea typeface="Calibri"/>
                <a:cs typeface="Times New Roman"/>
              </a:rPr>
              <a:t>Then debate your  position for 10 minutes (5 </a:t>
            </a:r>
            <a:r>
              <a:rPr lang="en-GB" dirty="0" err="1">
                <a:effectLst/>
                <a:latin typeface="Calibri"/>
                <a:ea typeface="Calibri"/>
                <a:cs typeface="Times New Roman"/>
              </a:rPr>
              <a:t>mins</a:t>
            </a:r>
            <a:r>
              <a:rPr lang="en-GB" dirty="0">
                <a:effectLst/>
                <a:latin typeface="Calibri"/>
                <a:ea typeface="Calibri"/>
                <a:cs typeface="Times New Roman"/>
              </a:rPr>
              <a:t> </a:t>
            </a:r>
            <a:r>
              <a:rPr lang="en-GB" dirty="0" err="1">
                <a:effectLst/>
                <a:latin typeface="Calibri"/>
                <a:ea typeface="Calibri"/>
                <a:cs typeface="Times New Roman"/>
              </a:rPr>
              <a:t>approx</a:t>
            </a:r>
            <a:r>
              <a:rPr lang="en-GB" dirty="0">
                <a:effectLst/>
                <a:latin typeface="Calibri"/>
                <a:ea typeface="Calibri"/>
                <a:cs typeface="Times New Roman"/>
              </a:rPr>
              <a:t> each team)</a:t>
            </a:r>
          </a:p>
        </p:txBody>
      </p:sp>
    </p:spTree>
    <p:extLst>
      <p:ext uri="{BB962C8B-B14F-4D97-AF65-F5344CB8AC3E}">
        <p14:creationId xmlns:p14="http://schemas.microsoft.com/office/powerpoint/2010/main" val="1642670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1628800"/>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Skills and Careers Group</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1846993"/>
            <a:ext cx="4824536" cy="4204356"/>
          </a:xfrm>
          <a:prstGeom prst="rect">
            <a:avLst/>
          </a:prstGeom>
          <a:noFill/>
        </p:spPr>
        <p:txBody>
          <a:bodyPr wrap="square" rtlCol="0">
            <a:spAutoFit/>
          </a:bodyPr>
          <a:lstStyle/>
          <a:p>
            <a:pPr marL="742950" lvl="1" indent="-285750">
              <a:lnSpc>
                <a:spcPct val="150000"/>
              </a:lnSpc>
              <a:spcAft>
                <a:spcPts val="0"/>
              </a:spcAft>
              <a:buFont typeface="Courier New"/>
              <a:buChar char="o"/>
            </a:pPr>
            <a:r>
              <a:rPr lang="en-GB" dirty="0">
                <a:effectLst/>
                <a:latin typeface="Calibri"/>
                <a:ea typeface="Calibri"/>
                <a:cs typeface="Times New Roman"/>
              </a:rPr>
              <a:t>Skills and Careers Group; </a:t>
            </a:r>
          </a:p>
          <a:p>
            <a:pPr marL="742950" lvl="1" indent="-285750">
              <a:lnSpc>
                <a:spcPct val="150000"/>
              </a:lnSpc>
              <a:spcAft>
                <a:spcPts val="0"/>
              </a:spcAft>
              <a:buFont typeface="Courier New"/>
              <a:buChar char="o"/>
            </a:pPr>
            <a:r>
              <a:rPr lang="en-GB" dirty="0">
                <a:effectLst/>
                <a:latin typeface="Calibri"/>
                <a:ea typeface="Calibri"/>
                <a:cs typeface="Times New Roman"/>
              </a:rPr>
              <a:t>Research and present findings relating to 5 jobs associated with Offshore Wind</a:t>
            </a:r>
            <a:r>
              <a:rPr lang="en-GB" dirty="0">
                <a:latin typeface="Calibri"/>
                <a:ea typeface="Calibri"/>
                <a:cs typeface="Times New Roman"/>
              </a:rPr>
              <a:t> from the Crown Estate Careers Brochure.</a:t>
            </a:r>
          </a:p>
          <a:p>
            <a:pPr marL="742950" lvl="1" indent="-285750">
              <a:lnSpc>
                <a:spcPct val="150000"/>
              </a:lnSpc>
              <a:spcAft>
                <a:spcPts val="0"/>
              </a:spcAft>
              <a:buFont typeface="Courier New"/>
              <a:buChar char="o"/>
            </a:pPr>
            <a:r>
              <a:rPr lang="en-GB" dirty="0">
                <a:effectLst/>
                <a:latin typeface="Calibri"/>
                <a:ea typeface="Calibri"/>
                <a:cs typeface="Times New Roman"/>
              </a:rPr>
              <a:t>Assess:</a:t>
            </a:r>
          </a:p>
          <a:p>
            <a:pPr marL="1143000" lvl="2" indent="-228600">
              <a:lnSpc>
                <a:spcPct val="150000"/>
              </a:lnSpc>
              <a:spcAft>
                <a:spcPts val="0"/>
              </a:spcAft>
              <a:buFont typeface="Wingdings"/>
              <a:buChar char=""/>
            </a:pPr>
            <a:r>
              <a:rPr lang="en-GB" dirty="0">
                <a:effectLst/>
                <a:latin typeface="Calibri"/>
                <a:ea typeface="Calibri"/>
                <a:cs typeface="Times New Roman"/>
              </a:rPr>
              <a:t>Qualifications needed</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Experience</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Salary Range</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Responsibilities</a:t>
            </a:r>
            <a:endParaRPr lang="en-GB" sz="1600" dirty="0">
              <a:effectLst/>
              <a:latin typeface="Calibri"/>
              <a:ea typeface="Calibri"/>
              <a:cs typeface="Times New Roman"/>
            </a:endParaRPr>
          </a:p>
          <a:p>
            <a:pPr marL="1143000" lvl="2" indent="-228600">
              <a:lnSpc>
                <a:spcPct val="150000"/>
              </a:lnSpc>
              <a:spcAft>
                <a:spcPts val="1000"/>
              </a:spcAft>
              <a:buFont typeface="Wingdings"/>
              <a:buChar char=""/>
            </a:pPr>
            <a:r>
              <a:rPr lang="en-GB" dirty="0">
                <a:effectLst/>
                <a:latin typeface="Calibri"/>
                <a:ea typeface="Calibri"/>
                <a:cs typeface="Times New Roman"/>
              </a:rPr>
              <a:t>Best aspects of the jobs</a:t>
            </a:r>
            <a:endParaRPr lang="en-GB" sz="1600" dirty="0">
              <a:effectLst/>
              <a:latin typeface="Calibri"/>
              <a:ea typeface="Calibri"/>
              <a:cs typeface="Times New Roman"/>
            </a:endParaRPr>
          </a:p>
        </p:txBody>
      </p:sp>
      <p:sp>
        <p:nvSpPr>
          <p:cNvPr id="5" name="TextBox 4"/>
          <p:cNvSpPr txBox="1"/>
          <p:nvPr/>
        </p:nvSpPr>
        <p:spPr>
          <a:xfrm>
            <a:off x="5364088" y="2564904"/>
            <a:ext cx="3600400" cy="2585323"/>
          </a:xfrm>
          <a:prstGeom prst="rect">
            <a:avLst/>
          </a:prstGeom>
          <a:noFill/>
          <a:ln w="19050">
            <a:solidFill>
              <a:schemeClr val="tx1"/>
            </a:solidFill>
            <a:prstDash val="lgDashDot"/>
          </a:ln>
        </p:spPr>
        <p:txBody>
          <a:bodyPr wrap="square" rtlCol="0">
            <a:spAutoFit/>
          </a:bodyPr>
          <a:lstStyle/>
          <a:p>
            <a:pPr>
              <a:lnSpc>
                <a:spcPct val="150000"/>
              </a:lnSpc>
            </a:pPr>
            <a:r>
              <a:rPr lang="en-GB" dirty="0">
                <a:latin typeface="+mj-lt"/>
              </a:rPr>
              <a:t>Careers to Research:</a:t>
            </a:r>
          </a:p>
          <a:p>
            <a:pPr marL="285750" indent="-285750">
              <a:lnSpc>
                <a:spcPct val="150000"/>
              </a:lnSpc>
              <a:buFont typeface="Arial" panose="020B0604020202020204" pitchFamily="34" charset="0"/>
              <a:buChar char="•"/>
            </a:pPr>
            <a:r>
              <a:rPr lang="en-GB" dirty="0">
                <a:latin typeface="+mj-lt"/>
              </a:rPr>
              <a:t>Hydrographic Surveyor</a:t>
            </a:r>
          </a:p>
          <a:p>
            <a:pPr marL="285750" indent="-285750">
              <a:lnSpc>
                <a:spcPct val="150000"/>
              </a:lnSpc>
              <a:buFont typeface="Arial" panose="020B0604020202020204" pitchFamily="34" charset="0"/>
              <a:buChar char="•"/>
            </a:pPr>
            <a:r>
              <a:rPr lang="en-GB" dirty="0">
                <a:latin typeface="+mj-lt"/>
              </a:rPr>
              <a:t>Offshore Renewables Developer</a:t>
            </a:r>
          </a:p>
          <a:p>
            <a:pPr marL="285750" indent="-285750">
              <a:lnSpc>
                <a:spcPct val="150000"/>
              </a:lnSpc>
              <a:buFont typeface="Arial" panose="020B0604020202020204" pitchFamily="34" charset="0"/>
              <a:buChar char="•"/>
            </a:pPr>
            <a:r>
              <a:rPr lang="en-GB" dirty="0">
                <a:latin typeface="+mj-lt"/>
              </a:rPr>
              <a:t>Welding Engineer</a:t>
            </a:r>
          </a:p>
          <a:p>
            <a:pPr marL="285750" indent="-285750">
              <a:lnSpc>
                <a:spcPct val="150000"/>
              </a:lnSpc>
              <a:buFont typeface="Arial" panose="020B0604020202020204" pitchFamily="34" charset="0"/>
              <a:buChar char="•"/>
            </a:pPr>
            <a:r>
              <a:rPr lang="en-GB" dirty="0">
                <a:latin typeface="+mj-lt"/>
              </a:rPr>
              <a:t>Control Systems Specialist</a:t>
            </a:r>
          </a:p>
          <a:p>
            <a:pPr marL="285750" indent="-285750">
              <a:lnSpc>
                <a:spcPct val="150000"/>
              </a:lnSpc>
              <a:buFont typeface="Arial" panose="020B0604020202020204" pitchFamily="34" charset="0"/>
              <a:buChar char="•"/>
            </a:pPr>
            <a:r>
              <a:rPr lang="en-GB" dirty="0">
                <a:latin typeface="+mj-lt"/>
              </a:rPr>
              <a:t>Skipper Wind Farm Service Vessel</a:t>
            </a:r>
          </a:p>
        </p:txBody>
      </p:sp>
    </p:spTree>
    <p:extLst>
      <p:ext uri="{BB962C8B-B14F-4D97-AF65-F5344CB8AC3E}">
        <p14:creationId xmlns:p14="http://schemas.microsoft.com/office/powerpoint/2010/main" val="158195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1628800"/>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Biodiversity Group</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844824"/>
            <a:ext cx="7560840" cy="3742691"/>
          </a:xfrm>
          <a:prstGeom prst="rect">
            <a:avLst/>
          </a:prstGeom>
          <a:noFill/>
        </p:spPr>
        <p:txBody>
          <a:bodyPr wrap="square" rtlCol="0">
            <a:spAutoFit/>
          </a:bodyPr>
          <a:lstStyle/>
          <a:p>
            <a:pPr marL="742950" lvl="1" indent="-285750">
              <a:lnSpc>
                <a:spcPct val="150000"/>
              </a:lnSpc>
              <a:spcAft>
                <a:spcPts val="0"/>
              </a:spcAft>
              <a:buFont typeface="Courier New"/>
              <a:buChar char="o"/>
            </a:pPr>
            <a:r>
              <a:rPr lang="en-GB" dirty="0">
                <a:effectLst/>
                <a:latin typeface="Calibri"/>
                <a:ea typeface="Calibri"/>
                <a:cs typeface="Times New Roman"/>
              </a:rPr>
              <a:t>Research and present findings relating to the following surveys undertaken by </a:t>
            </a:r>
            <a:r>
              <a:rPr lang="en-GB" dirty="0" err="1">
                <a:effectLst/>
                <a:latin typeface="Calibri"/>
                <a:ea typeface="Calibri"/>
                <a:cs typeface="Times New Roman"/>
              </a:rPr>
              <a:t>Forewind</a:t>
            </a:r>
            <a:r>
              <a:rPr lang="en-GB" dirty="0">
                <a:effectLst/>
                <a:latin typeface="Calibri"/>
                <a:ea typeface="Calibri"/>
                <a:cs typeface="Times New Roman"/>
              </a:rPr>
              <a:t>:</a:t>
            </a:r>
          </a:p>
          <a:p>
            <a:pPr marL="742950" lvl="1" indent="-285750">
              <a:lnSpc>
                <a:spcPct val="150000"/>
              </a:lnSpc>
              <a:spcAft>
                <a:spcPts val="0"/>
              </a:spcAft>
              <a:buFont typeface="Courier New"/>
              <a:buChar char="o"/>
            </a:pPr>
            <a:r>
              <a:rPr lang="en-GB" dirty="0">
                <a:latin typeface="Calibri"/>
                <a:ea typeface="Calibri"/>
                <a:cs typeface="Times New Roman"/>
              </a:rPr>
              <a:t>Individual Chapters can be downloaded from: ??</a:t>
            </a:r>
          </a:p>
          <a:p>
            <a:pPr marL="742950" lvl="1" indent="-285750">
              <a:lnSpc>
                <a:spcPct val="150000"/>
              </a:lnSpc>
              <a:spcAft>
                <a:spcPts val="0"/>
              </a:spcAft>
              <a:buFont typeface="Courier New"/>
              <a:buChar char="o"/>
            </a:pP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Fish (Chapter 6.15. </a:t>
            </a:r>
            <a:r>
              <a:rPr lang="en-GB" dirty="0">
                <a:latin typeface="Calibri"/>
                <a:ea typeface="Calibri"/>
                <a:cs typeface="Times New Roman"/>
              </a:rPr>
              <a:t>P</a:t>
            </a:r>
            <a:r>
              <a:rPr lang="en-GB" dirty="0">
                <a:effectLst/>
                <a:latin typeface="Calibri"/>
                <a:ea typeface="Calibri"/>
                <a:cs typeface="Times New Roman"/>
              </a:rPr>
              <a:t>ages 340-347)</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Birds (Chapter 6.11. Pages 342 – 363)</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Archaeology (Chapter 6.18. Pages  166 – 172)</a:t>
            </a:r>
            <a:endParaRPr lang="en-GB" sz="1600" dirty="0">
              <a:effectLst/>
              <a:latin typeface="Calibri"/>
              <a:ea typeface="Calibri"/>
              <a:cs typeface="Times New Roman"/>
            </a:endParaRPr>
          </a:p>
          <a:p>
            <a:pPr marL="1143000" lvl="2" indent="-228600">
              <a:lnSpc>
                <a:spcPct val="150000"/>
              </a:lnSpc>
              <a:spcAft>
                <a:spcPts val="0"/>
              </a:spcAft>
              <a:buFont typeface="Wingdings"/>
              <a:buChar char=""/>
            </a:pPr>
            <a:r>
              <a:rPr lang="en-GB" dirty="0">
                <a:effectLst/>
                <a:latin typeface="Calibri"/>
                <a:ea typeface="Calibri"/>
                <a:cs typeface="Times New Roman"/>
              </a:rPr>
              <a:t>Mammals (Chapter 6.14. Pages 266 – 272)</a:t>
            </a:r>
            <a:endParaRPr lang="en-GB" sz="1600" dirty="0">
              <a:effectLst/>
              <a:latin typeface="Calibri"/>
              <a:ea typeface="Calibri"/>
              <a:cs typeface="Times New Roman"/>
            </a:endParaRPr>
          </a:p>
          <a:p>
            <a:pPr marL="1143000" lvl="2" indent="-228600">
              <a:lnSpc>
                <a:spcPct val="150000"/>
              </a:lnSpc>
              <a:spcAft>
                <a:spcPts val="1000"/>
              </a:spcAft>
              <a:buFont typeface="Wingdings"/>
              <a:buChar char=""/>
            </a:pPr>
            <a:r>
              <a:rPr lang="en-GB" dirty="0">
                <a:effectLst/>
                <a:latin typeface="Calibri"/>
                <a:ea typeface="Calibri"/>
                <a:cs typeface="Times New Roman"/>
              </a:rPr>
              <a:t>Aviation/ military aircraft (Chapter 6.19 pages 57-61)</a:t>
            </a:r>
            <a:endParaRPr lang="en-GB" sz="1600" dirty="0">
              <a:effectLst/>
              <a:latin typeface="Calibri"/>
              <a:ea typeface="Calibri"/>
              <a:cs typeface="Times New Roman"/>
            </a:endParaRPr>
          </a:p>
        </p:txBody>
      </p:sp>
    </p:spTree>
    <p:extLst>
      <p:ext uri="{BB962C8B-B14F-4D97-AF65-F5344CB8AC3E}">
        <p14:creationId xmlns:p14="http://schemas.microsoft.com/office/powerpoint/2010/main" val="286251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404664"/>
            <a:ext cx="7772400" cy="1548434"/>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Next Session</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966370"/>
            <a:ext cx="8568951" cy="3257174"/>
          </a:xfrm>
          <a:prstGeom prst="rect">
            <a:avLst/>
          </a:prstGeom>
          <a:noFill/>
        </p:spPr>
        <p:txBody>
          <a:bodyPr wrap="square" rtlCol="0">
            <a:spAutoFit/>
          </a:bodyPr>
          <a:lstStyle/>
          <a:p>
            <a:pPr marL="742950" lvl="1" indent="-285750">
              <a:lnSpc>
                <a:spcPct val="150000"/>
              </a:lnSpc>
              <a:spcAft>
                <a:spcPts val="0"/>
              </a:spcAft>
              <a:buFont typeface="Courier New"/>
              <a:buChar char="o"/>
            </a:pPr>
            <a:r>
              <a:rPr lang="en-GB" sz="2800" dirty="0">
                <a:effectLst/>
                <a:latin typeface="Calibri"/>
                <a:ea typeface="Calibri"/>
                <a:cs typeface="Times New Roman"/>
              </a:rPr>
              <a:t>Continue with your research and develop your class presentations to be shared at the next lesson.</a:t>
            </a:r>
            <a:endParaRPr lang="en-GB" sz="2400" dirty="0">
              <a:effectLst/>
              <a:latin typeface="Calibri"/>
              <a:ea typeface="Calibri"/>
              <a:cs typeface="Times New Roman"/>
            </a:endParaRPr>
          </a:p>
          <a:p>
            <a:pPr marL="1143000" lvl="2" indent="-228600">
              <a:lnSpc>
                <a:spcPct val="150000"/>
              </a:lnSpc>
              <a:spcAft>
                <a:spcPts val="0"/>
              </a:spcAft>
              <a:buFont typeface="Wingdings"/>
              <a:buChar char=""/>
            </a:pPr>
            <a:r>
              <a:rPr lang="en-GB" sz="2800" dirty="0">
                <a:effectLst/>
                <a:latin typeface="Calibri"/>
                <a:ea typeface="Calibri"/>
                <a:cs typeface="Times New Roman"/>
              </a:rPr>
              <a:t>Biodiversity</a:t>
            </a:r>
            <a:endParaRPr lang="en-GB" sz="2400" dirty="0">
              <a:effectLst/>
              <a:latin typeface="Calibri"/>
              <a:ea typeface="Calibri"/>
              <a:cs typeface="Times New Roman"/>
            </a:endParaRPr>
          </a:p>
          <a:p>
            <a:pPr marL="1143000" lvl="2" indent="-228600">
              <a:lnSpc>
                <a:spcPct val="150000"/>
              </a:lnSpc>
              <a:spcAft>
                <a:spcPts val="0"/>
              </a:spcAft>
              <a:buFont typeface="Wingdings"/>
              <a:buChar char=""/>
            </a:pPr>
            <a:r>
              <a:rPr lang="en-GB" sz="2800" dirty="0">
                <a:effectLst/>
                <a:latin typeface="Calibri"/>
                <a:ea typeface="Calibri"/>
                <a:cs typeface="Times New Roman"/>
              </a:rPr>
              <a:t>Energy</a:t>
            </a:r>
            <a:endParaRPr lang="en-GB" sz="2400" dirty="0">
              <a:effectLst/>
              <a:latin typeface="Calibri"/>
              <a:ea typeface="Calibri"/>
              <a:cs typeface="Times New Roman"/>
            </a:endParaRPr>
          </a:p>
          <a:p>
            <a:pPr marL="1143000" lvl="2" indent="-228600">
              <a:lnSpc>
                <a:spcPct val="150000"/>
              </a:lnSpc>
              <a:spcAft>
                <a:spcPts val="1000"/>
              </a:spcAft>
              <a:buFont typeface="Wingdings"/>
              <a:buChar char=""/>
            </a:pPr>
            <a:r>
              <a:rPr lang="en-GB" sz="2800" dirty="0">
                <a:effectLst/>
                <a:latin typeface="Calibri"/>
                <a:ea typeface="Calibri"/>
                <a:cs typeface="Times New Roman"/>
              </a:rPr>
              <a:t>Skills and Careers</a:t>
            </a:r>
          </a:p>
        </p:txBody>
      </p:sp>
      <p:pic>
        <p:nvPicPr>
          <p:cNvPr id="4" name="Picture 3">
            <a:extLst>
              <a:ext uri="{FF2B5EF4-FFF2-40B4-BE49-F238E27FC236}">
                <a16:creationId xmlns:a16="http://schemas.microsoft.com/office/drawing/2014/main" id="{652B685A-93F3-DA79-47E6-AC0B273FDADC}"/>
              </a:ext>
            </a:extLst>
          </p:cNvPr>
          <p:cNvPicPr>
            <a:picLocks noChangeAspect="1"/>
          </p:cNvPicPr>
          <p:nvPr/>
        </p:nvPicPr>
        <p:blipFill>
          <a:blip r:embed="rId3">
            <a:extLst>
              <a:ext uri="{28A0092B-C50C-407E-A947-70E740481C1C}">
                <a14:useLocalDpi xmlns:a14="http://schemas.microsoft.com/office/drawing/2010/main" val="0"/>
              </a:ext>
            </a:extLst>
          </a:blip>
          <a:srcRect l="12534" r="12534"/>
          <a:stretch/>
        </p:blipFill>
        <p:spPr bwMode="auto">
          <a:xfrm>
            <a:off x="35496" y="4574765"/>
            <a:ext cx="257492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46FF5F8D-55EF-4FEA-AF80-2F32C0E00747}"/>
              </a:ext>
            </a:extLst>
          </p:cNvPr>
          <p:cNvPicPr>
            <a:picLocks noChangeAspect="1"/>
          </p:cNvPicPr>
          <p:nvPr/>
        </p:nvPicPr>
        <p:blipFill>
          <a:blip r:embed="rId4">
            <a:extLst>
              <a:ext uri="{28A0092B-C50C-407E-A947-70E740481C1C}">
                <a14:useLocalDpi xmlns:a14="http://schemas.microsoft.com/office/drawing/2010/main" val="0"/>
              </a:ext>
            </a:extLst>
          </a:blip>
          <a:srcRect t="2805" b="2805"/>
          <a:stretch/>
        </p:blipFill>
        <p:spPr bwMode="auto">
          <a:xfrm>
            <a:off x="2412983" y="4538189"/>
            <a:ext cx="224630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2375327A-832A-637A-0EE9-808134EBF5A8}"/>
              </a:ext>
            </a:extLst>
          </p:cNvPr>
          <p:cNvPicPr>
            <a:picLocks noChangeAspect="1"/>
          </p:cNvPicPr>
          <p:nvPr/>
        </p:nvPicPr>
        <p:blipFill>
          <a:blip r:embed="rId5">
            <a:extLst>
              <a:ext uri="{28A0092B-C50C-407E-A947-70E740481C1C}">
                <a14:useLocalDpi xmlns:a14="http://schemas.microsoft.com/office/drawing/2010/main" val="0"/>
              </a:ext>
            </a:extLst>
          </a:blip>
          <a:srcRect l="10922" r="10922"/>
          <a:stretch/>
        </p:blipFill>
        <p:spPr bwMode="auto">
          <a:xfrm>
            <a:off x="4642664" y="4538187"/>
            <a:ext cx="2224822" cy="23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1BDA6518-9B43-9C5B-0D76-8025EF7F4735}"/>
              </a:ext>
            </a:extLst>
          </p:cNvPr>
          <p:cNvPicPr>
            <a:picLocks noChangeAspect="1"/>
          </p:cNvPicPr>
          <p:nvPr/>
        </p:nvPicPr>
        <p:blipFill>
          <a:blip r:embed="rId6">
            <a:extLst>
              <a:ext uri="{28A0092B-C50C-407E-A947-70E740481C1C}">
                <a14:useLocalDpi xmlns:a14="http://schemas.microsoft.com/office/drawing/2010/main" val="0"/>
              </a:ext>
            </a:extLst>
          </a:blip>
          <a:srcRect l="16130" r="16130"/>
          <a:stretch/>
        </p:blipFill>
        <p:spPr bwMode="auto">
          <a:xfrm>
            <a:off x="6867486" y="4538187"/>
            <a:ext cx="2235805" cy="23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92744BB-3AB6-3DAB-326B-D71C3415B7AA}"/>
              </a:ext>
            </a:extLst>
          </p:cNvPr>
          <p:cNvSpPr txBox="1"/>
          <p:nvPr/>
        </p:nvSpPr>
        <p:spPr>
          <a:xfrm>
            <a:off x="3190461" y="6594328"/>
            <a:ext cx="3131840" cy="261610"/>
          </a:xfrm>
          <a:prstGeom prst="rect">
            <a:avLst/>
          </a:prstGeom>
          <a:noFill/>
        </p:spPr>
        <p:txBody>
          <a:bodyPr wrap="square" rtlCol="0">
            <a:spAutoFit/>
          </a:bodyPr>
          <a:lstStyle/>
          <a:p>
            <a:r>
              <a:rPr lang="en-GB" sz="1100" dirty="0"/>
              <a:t>Images © Adobe Stock</a:t>
            </a:r>
          </a:p>
        </p:txBody>
      </p:sp>
    </p:spTree>
    <p:extLst>
      <p:ext uri="{BB962C8B-B14F-4D97-AF65-F5344CB8AC3E}">
        <p14:creationId xmlns:p14="http://schemas.microsoft.com/office/powerpoint/2010/main" val="285843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a:t>Forewind</a:t>
            </a:r>
            <a:r>
              <a:rPr lang="en-GB" b="1" dirty="0"/>
              <a:t> Promotional Film</a:t>
            </a:r>
          </a:p>
        </p:txBody>
      </p:sp>
      <p:sp>
        <p:nvSpPr>
          <p:cNvPr id="3" name="Content Placeholder 2"/>
          <p:cNvSpPr>
            <a:spLocks noGrp="1"/>
          </p:cNvSpPr>
          <p:nvPr>
            <p:ph idx="1"/>
          </p:nvPr>
        </p:nvSpPr>
        <p:spPr/>
        <p:txBody>
          <a:bodyPr/>
          <a:lstStyle/>
          <a:p>
            <a:r>
              <a:rPr lang="en-GB" dirty="0"/>
              <a:t>Play: </a:t>
            </a:r>
            <a:r>
              <a:rPr lang="en-GB" sz="2800" dirty="0">
                <a:hlinkClick r:id="rId2"/>
              </a:rPr>
              <a:t>https://www.youtube.com/watch?v=FLD2wf43fnA</a:t>
            </a:r>
            <a:r>
              <a:rPr lang="en-GB" sz="2800" dirty="0"/>
              <a:t> </a:t>
            </a:r>
            <a:endParaRPr lang="en-GB" dirty="0"/>
          </a:p>
        </p:txBody>
      </p:sp>
    </p:spTree>
    <p:extLst>
      <p:ext uri="{BB962C8B-B14F-4D97-AF65-F5344CB8AC3E}">
        <p14:creationId xmlns:p14="http://schemas.microsoft.com/office/powerpoint/2010/main" val="3107243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CB67-7278-49E3-A1EC-B805390D8E9D}"/>
              </a:ext>
            </a:extLst>
          </p:cNvPr>
          <p:cNvSpPr>
            <a:spLocks noGrp="1"/>
          </p:cNvSpPr>
          <p:nvPr>
            <p:ph type="title"/>
          </p:nvPr>
        </p:nvSpPr>
        <p:spPr>
          <a:xfrm>
            <a:off x="457200" y="305640"/>
            <a:ext cx="8229600" cy="1143000"/>
          </a:xfrm>
        </p:spPr>
        <p:txBody>
          <a:bodyPr>
            <a:noAutofit/>
          </a:bodyPr>
          <a:lstStyle/>
          <a:p>
            <a:r>
              <a:rPr lang="en-GB" sz="4400" dirty="0">
                <a:solidFill>
                  <a:schemeClr val="accent1">
                    <a:lumMod val="75000"/>
                  </a:schemeClr>
                </a:solidFill>
              </a:rPr>
              <a:t>Whole School or Year Group Activity</a:t>
            </a:r>
          </a:p>
        </p:txBody>
      </p:sp>
      <p:sp>
        <p:nvSpPr>
          <p:cNvPr id="3" name="Content Placeholder 2">
            <a:extLst>
              <a:ext uri="{FF2B5EF4-FFF2-40B4-BE49-F238E27FC236}">
                <a16:creationId xmlns:a16="http://schemas.microsoft.com/office/drawing/2014/main" id="{CB74064F-AB22-458F-A27B-ACA751FE8EEC}"/>
              </a:ext>
            </a:extLst>
          </p:cNvPr>
          <p:cNvSpPr>
            <a:spLocks noGrp="1"/>
          </p:cNvSpPr>
          <p:nvPr>
            <p:ph idx="1"/>
          </p:nvPr>
        </p:nvSpPr>
        <p:spPr>
          <a:xfrm>
            <a:off x="424448" y="1628800"/>
            <a:ext cx="8229600" cy="4389120"/>
          </a:xfrm>
        </p:spPr>
        <p:txBody>
          <a:bodyPr/>
          <a:lstStyle/>
          <a:p>
            <a:r>
              <a:rPr lang="en-GB" dirty="0">
                <a:latin typeface="+mj-lt"/>
              </a:rPr>
              <a:t>Watch the video from St Anne’s CE Primary School in County Durham:</a:t>
            </a:r>
          </a:p>
          <a:p>
            <a:r>
              <a:rPr lang="en-GB" dirty="0">
                <a:latin typeface="+mj-lt"/>
                <a:hlinkClick r:id="rId2"/>
              </a:rPr>
              <a:t>https://www.youtube.com/watch?v=yiAWEihSmZo</a:t>
            </a:r>
            <a:r>
              <a:rPr lang="en-GB" dirty="0">
                <a:latin typeface="+mj-lt"/>
              </a:rPr>
              <a:t>  </a:t>
            </a:r>
          </a:p>
          <a:p>
            <a:r>
              <a:rPr lang="en-GB" dirty="0">
                <a:latin typeface="+mj-lt"/>
              </a:rPr>
              <a:t> This was developed and filmed by drone company </a:t>
            </a:r>
            <a:r>
              <a:rPr lang="en-GB" dirty="0" err="1">
                <a:latin typeface="+mj-lt"/>
              </a:rPr>
              <a:t>isky</a:t>
            </a:r>
            <a:r>
              <a:rPr lang="en-GB" dirty="0">
                <a:latin typeface="+mj-lt"/>
              </a:rPr>
              <a:t> to show the scale of the offshore turbines in 2014. Since then the newer offshore turbines are even bigger</a:t>
            </a:r>
          </a:p>
          <a:p>
            <a:r>
              <a:rPr lang="en-GB" dirty="0">
                <a:latin typeface="+mj-lt"/>
              </a:rPr>
              <a:t>How else could you display the scale?</a:t>
            </a:r>
          </a:p>
          <a:p>
            <a:pPr lvl="1"/>
            <a:r>
              <a:rPr lang="en-GB" dirty="0">
                <a:latin typeface="+mj-lt"/>
              </a:rPr>
              <a:t>Stop motion animation/ computer generated/ VR?</a:t>
            </a:r>
          </a:p>
          <a:p>
            <a:pPr lvl="1"/>
            <a:endParaRPr lang="en-GB" dirty="0">
              <a:latin typeface="+mj-lt"/>
            </a:endParaRPr>
          </a:p>
          <a:p>
            <a:endParaRPr lang="en-GB" dirty="0">
              <a:latin typeface="+mj-lt"/>
            </a:endParaRPr>
          </a:p>
        </p:txBody>
      </p:sp>
      <p:pic>
        <p:nvPicPr>
          <p:cNvPr id="4" name="Picture 3">
            <a:extLst>
              <a:ext uri="{FF2B5EF4-FFF2-40B4-BE49-F238E27FC236}">
                <a16:creationId xmlns:a16="http://schemas.microsoft.com/office/drawing/2014/main" id="{4780C167-B1BE-4F14-B3FF-D944F223E0D0}"/>
              </a:ext>
            </a:extLst>
          </p:cNvPr>
          <p:cNvPicPr>
            <a:picLocks noChangeAspect="1"/>
          </p:cNvPicPr>
          <p:nvPr/>
        </p:nvPicPr>
        <p:blipFill>
          <a:blip r:embed="rId3"/>
          <a:stretch>
            <a:fillRect/>
          </a:stretch>
        </p:blipFill>
        <p:spPr>
          <a:xfrm>
            <a:off x="3851920" y="5711913"/>
            <a:ext cx="1853345" cy="883997"/>
          </a:xfrm>
          <a:prstGeom prst="rect">
            <a:avLst/>
          </a:prstGeom>
        </p:spPr>
      </p:pic>
    </p:spTree>
    <p:extLst>
      <p:ext uri="{BB962C8B-B14F-4D97-AF65-F5344CB8AC3E}">
        <p14:creationId xmlns:p14="http://schemas.microsoft.com/office/powerpoint/2010/main" val="1550912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1628800"/>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Mapping an Offshore Wind Turbine on School Field</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www.presentationmagazine.com/powerpoint-templates/00377/468slide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132856"/>
            <a:ext cx="445770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6434B1-0E44-C54A-0AE1-E299465807D4}"/>
              </a:ext>
            </a:extLst>
          </p:cNvPr>
          <p:cNvPicPr>
            <a:picLocks noChangeAspect="1"/>
          </p:cNvPicPr>
          <p:nvPr/>
        </p:nvPicPr>
        <p:blipFill>
          <a:blip r:embed="rId6"/>
          <a:stretch>
            <a:fillRect/>
          </a:stretch>
        </p:blipFill>
        <p:spPr>
          <a:xfrm>
            <a:off x="5652119" y="1795871"/>
            <a:ext cx="2048055" cy="3978159"/>
          </a:xfrm>
          <a:prstGeom prst="rect">
            <a:avLst/>
          </a:prstGeom>
        </p:spPr>
      </p:pic>
    </p:spTree>
    <p:extLst>
      <p:ext uri="{BB962C8B-B14F-4D97-AF65-F5344CB8AC3E}">
        <p14:creationId xmlns:p14="http://schemas.microsoft.com/office/powerpoint/2010/main" val="1640606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1628800"/>
            <a:ext cx="7772400" cy="792162"/>
          </a:xfrm>
        </p:spPr>
        <p:txBody>
          <a:bodyPr>
            <a:noAutofit/>
          </a:bodyPr>
          <a:lstStyle/>
          <a:p>
            <a:pPr algn="ctr"/>
            <a:br>
              <a:rPr lang="en-GB" b="1" dirty="0">
                <a:solidFill>
                  <a:srgbClr val="0810B8"/>
                </a:solidFill>
                <a:latin typeface="Corbel" pitchFamily="34" charset="0"/>
              </a:rPr>
            </a:br>
            <a:br>
              <a:rPr lang="en-GB" b="1" dirty="0">
                <a:solidFill>
                  <a:srgbClr val="0810B8"/>
                </a:solidFill>
                <a:latin typeface="Corbel" pitchFamily="34" charset="0"/>
              </a:rPr>
            </a:br>
            <a:r>
              <a:rPr lang="en-GB" b="1" dirty="0">
                <a:solidFill>
                  <a:srgbClr val="0810B8"/>
                </a:solidFill>
                <a:latin typeface="Corbel" pitchFamily="34" charset="0"/>
              </a:rPr>
              <a:t>Mapping an Offshore Wind Turbine on School Field</a:t>
            </a:r>
            <a:br>
              <a:rPr lang="en-GB" b="1" dirty="0">
                <a:solidFill>
                  <a:srgbClr val="0810B8"/>
                </a:solidFill>
                <a:latin typeface="Corbel" pitchFamily="34" charset="0"/>
              </a:rPr>
            </a:br>
            <a:br>
              <a:rPr lang="en-GB" sz="2400" dirty="0">
                <a:solidFill>
                  <a:srgbClr val="0810B8"/>
                </a:solidFill>
                <a:latin typeface="Corbel" pitchFamily="34" charset="0"/>
              </a:rPr>
            </a:br>
            <a:endParaRPr lang="en-GB" sz="2400" dirty="0">
              <a:solidFill>
                <a:srgbClr val="0810B8"/>
              </a:solidFill>
              <a:latin typeface="Corbe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197" y="5774030"/>
            <a:ext cx="1851918" cy="8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0FE2BA8-6D15-ACF1-BBCA-23EAF75B495D}"/>
              </a:ext>
            </a:extLst>
          </p:cNvPr>
          <p:cNvPicPr>
            <a:picLocks noChangeAspect="1"/>
          </p:cNvPicPr>
          <p:nvPr/>
        </p:nvPicPr>
        <p:blipFill>
          <a:blip r:embed="rId4"/>
          <a:stretch>
            <a:fillRect/>
          </a:stretch>
        </p:blipFill>
        <p:spPr>
          <a:xfrm>
            <a:off x="1511660" y="1772816"/>
            <a:ext cx="6120680" cy="3775456"/>
          </a:xfrm>
          <a:prstGeom prst="rect">
            <a:avLst/>
          </a:prstGeom>
        </p:spPr>
      </p:pic>
    </p:spTree>
    <p:extLst>
      <p:ext uri="{BB962C8B-B14F-4D97-AF65-F5344CB8AC3E}">
        <p14:creationId xmlns:p14="http://schemas.microsoft.com/office/powerpoint/2010/main" val="140169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090947" y="1700809"/>
            <a:ext cx="2792217" cy="4589256"/>
          </a:xfrm>
          <a:prstGeom prst="roundRect">
            <a:avLst>
              <a:gd name="adj" fmla="val 775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1371403"/>
              <a:satOff val="1861"/>
              <a:lumOff val="3137"/>
              <a:alphaOff val="0"/>
            </a:schemeClr>
          </a:fillRef>
          <a:effectRef idx="1">
            <a:schemeClr val="accent4">
              <a:hueOff val="1371403"/>
              <a:satOff val="1861"/>
              <a:lumOff val="3137"/>
              <a:alphaOff val="0"/>
            </a:schemeClr>
          </a:effectRef>
          <a:fontRef idx="minor">
            <a:schemeClr val="dk1"/>
          </a:fontRef>
        </p:style>
      </p:sp>
      <p:sp>
        <p:nvSpPr>
          <p:cNvPr id="5122" name="Title 1"/>
          <p:cNvSpPr>
            <a:spLocks noGrp="1"/>
          </p:cNvSpPr>
          <p:nvPr>
            <p:ph type="title"/>
          </p:nvPr>
        </p:nvSpPr>
        <p:spPr/>
        <p:txBody>
          <a:bodyPr/>
          <a:lstStyle/>
          <a:p>
            <a:r>
              <a:rPr lang="en-GB" dirty="0" err="1"/>
              <a:t>Forewind</a:t>
            </a:r>
            <a:endParaRPr lang="en-GB" dirty="0"/>
          </a:p>
        </p:txBody>
      </p:sp>
      <p:sp>
        <p:nvSpPr>
          <p:cNvPr id="11" name="Rectangle 9"/>
          <p:cNvSpPr>
            <a:spLocks noChangeArrowheads="1"/>
          </p:cNvSpPr>
          <p:nvPr/>
        </p:nvSpPr>
        <p:spPr bwMode="auto">
          <a:xfrm>
            <a:off x="6186234" y="1700809"/>
            <a:ext cx="2691692" cy="4444816"/>
          </a:xfrm>
          <a:prstGeom prst="rect">
            <a:avLst/>
          </a:prstGeom>
          <a:noFill/>
          <a:ln w="9525">
            <a:noFill/>
            <a:miter lim="800000"/>
            <a:headEnd/>
            <a:tailEnd/>
          </a:ln>
        </p:spPr>
        <p:txBody>
          <a:bodyPr lIns="71991" tIns="71991" rIns="71991" bIns="71991"/>
          <a:lstStyle/>
          <a:p>
            <a:pPr fontAlgn="base">
              <a:spcBef>
                <a:spcPts val="600"/>
              </a:spcBef>
              <a:spcAft>
                <a:spcPct val="0"/>
              </a:spcAft>
              <a:buClr>
                <a:srgbClr val="43B3FA"/>
              </a:buClr>
              <a:buSzPct val="120000"/>
              <a:defRPr/>
            </a:pPr>
            <a:r>
              <a:rPr lang="en-GB" sz="1300" b="1" dirty="0">
                <a:solidFill>
                  <a:prstClr val="black"/>
                </a:solidFill>
                <a:cs typeface="Arial" charset="0"/>
              </a:rPr>
              <a:t>Dogger Bank key facts:</a:t>
            </a:r>
          </a:p>
          <a:p>
            <a:pPr marL="180955" indent="-180955" fontAlgn="base">
              <a:spcBef>
                <a:spcPts val="600"/>
              </a:spcBef>
              <a:spcAft>
                <a:spcPct val="0"/>
              </a:spcAft>
              <a:buClr>
                <a:srgbClr val="43B3FA"/>
              </a:buClr>
              <a:buSzPct val="120000"/>
              <a:buFont typeface="Arial" pitchFamily="34" charset="0"/>
              <a:buChar char="•"/>
              <a:defRPr/>
            </a:pPr>
            <a:r>
              <a:rPr lang="en-GB" sz="1300" u="sng" dirty="0">
                <a:solidFill>
                  <a:prstClr val="black"/>
                </a:solidFill>
                <a:cs typeface="Arial" charset="0"/>
              </a:rPr>
              <a:t>Capacity</a:t>
            </a:r>
            <a:r>
              <a:rPr lang="en-GB" sz="1300" dirty="0">
                <a:solidFill>
                  <a:prstClr val="black"/>
                </a:solidFill>
                <a:cs typeface="Arial" charset="0"/>
              </a:rPr>
              <a:t>: 7.2GW (first six projects)</a:t>
            </a:r>
          </a:p>
          <a:p>
            <a:pPr marL="180955" indent="-180955" fontAlgn="base">
              <a:spcBef>
                <a:spcPts val="600"/>
              </a:spcBef>
              <a:spcAft>
                <a:spcPct val="0"/>
              </a:spcAft>
              <a:buClr>
                <a:srgbClr val="43B3FA"/>
              </a:buClr>
              <a:buSzPct val="120000"/>
              <a:buFont typeface="Arial" pitchFamily="34" charset="0"/>
              <a:buChar char="•"/>
              <a:defRPr/>
            </a:pPr>
            <a:r>
              <a:rPr lang="en-GB" sz="1300" u="sng" dirty="0">
                <a:solidFill>
                  <a:prstClr val="black"/>
                </a:solidFill>
                <a:cs typeface="Arial" charset="0"/>
              </a:rPr>
              <a:t>Area</a:t>
            </a:r>
            <a:r>
              <a:rPr lang="en-GB" sz="1300" dirty="0">
                <a:solidFill>
                  <a:prstClr val="black"/>
                </a:solidFill>
                <a:cs typeface="Arial" charset="0"/>
              </a:rPr>
              <a:t>: 8660km</a:t>
            </a:r>
            <a:r>
              <a:rPr lang="en-GB" sz="1300" baseline="30000" dirty="0">
                <a:solidFill>
                  <a:prstClr val="black"/>
                </a:solidFill>
                <a:cs typeface="Arial" charset="0"/>
              </a:rPr>
              <a:t>2</a:t>
            </a:r>
            <a:r>
              <a:rPr lang="en-GB" sz="1300" dirty="0">
                <a:solidFill>
                  <a:prstClr val="black"/>
                </a:solidFill>
                <a:cs typeface="Arial" charset="0"/>
              </a:rPr>
              <a:t>, largest zone, equivalent size to North Yorkshire.</a:t>
            </a:r>
          </a:p>
          <a:p>
            <a:pPr marL="180955" indent="-180955" fontAlgn="base">
              <a:spcBef>
                <a:spcPts val="600"/>
              </a:spcBef>
              <a:spcAft>
                <a:spcPct val="0"/>
              </a:spcAft>
              <a:buClr>
                <a:srgbClr val="43B3FA"/>
              </a:buClr>
              <a:buSzPct val="120000"/>
              <a:buFont typeface="Arial" pitchFamily="34" charset="0"/>
              <a:buChar char="•"/>
              <a:defRPr/>
            </a:pPr>
            <a:r>
              <a:rPr lang="en-GB" sz="1300" u="sng" dirty="0">
                <a:solidFill>
                  <a:prstClr val="black"/>
                </a:solidFill>
                <a:cs typeface="Arial" charset="0"/>
              </a:rPr>
              <a:t>Distance</a:t>
            </a:r>
            <a:r>
              <a:rPr lang="en-GB" sz="1300" dirty="0">
                <a:solidFill>
                  <a:prstClr val="black"/>
                </a:solidFill>
                <a:cs typeface="Arial" charset="0"/>
              </a:rPr>
              <a:t>: 125-290 km from shore.</a:t>
            </a:r>
          </a:p>
          <a:p>
            <a:pPr marL="180955" indent="-180955" fontAlgn="base">
              <a:spcBef>
                <a:spcPts val="600"/>
              </a:spcBef>
              <a:spcAft>
                <a:spcPct val="0"/>
              </a:spcAft>
              <a:buClr>
                <a:srgbClr val="43B3FA"/>
              </a:buClr>
              <a:buSzPct val="120000"/>
              <a:buFont typeface="Arial" pitchFamily="34" charset="0"/>
              <a:buChar char="•"/>
              <a:defRPr/>
            </a:pPr>
            <a:r>
              <a:rPr lang="en-GB" sz="1300" u="sng" dirty="0">
                <a:solidFill>
                  <a:prstClr val="black"/>
                </a:solidFill>
                <a:cs typeface="Arial" charset="0"/>
              </a:rPr>
              <a:t>Depth</a:t>
            </a:r>
            <a:r>
              <a:rPr lang="en-GB" sz="1300" dirty="0">
                <a:solidFill>
                  <a:prstClr val="black"/>
                </a:solidFill>
                <a:cs typeface="Arial" charset="0"/>
              </a:rPr>
              <a:t>: 18-63 m; c.4 GW in &lt;30m water depth, c.8 GW in &lt;35m water depth; shallow compared with other zones.</a:t>
            </a:r>
          </a:p>
          <a:p>
            <a:pPr marL="180955" indent="-180955" fontAlgn="base">
              <a:spcBef>
                <a:spcPts val="600"/>
              </a:spcBef>
              <a:spcAft>
                <a:spcPct val="0"/>
              </a:spcAft>
              <a:buClr>
                <a:srgbClr val="43B3FA"/>
              </a:buClr>
              <a:buSzPct val="120000"/>
              <a:buFont typeface="Arial" pitchFamily="34" charset="0"/>
              <a:buChar char="•"/>
              <a:defRPr/>
            </a:pPr>
            <a:r>
              <a:rPr lang="en-GB" sz="1300" u="sng" dirty="0">
                <a:solidFill>
                  <a:prstClr val="black"/>
                </a:solidFill>
                <a:cs typeface="Arial" charset="0"/>
              </a:rPr>
              <a:t>Wind</a:t>
            </a:r>
            <a:r>
              <a:rPr lang="en-GB" sz="1300" dirty="0">
                <a:solidFill>
                  <a:prstClr val="black"/>
                </a:solidFill>
                <a:cs typeface="Arial" charset="0"/>
              </a:rPr>
              <a:t>: High wind speeds of &gt;10 m/s average wind speed across the zone.</a:t>
            </a:r>
          </a:p>
          <a:p>
            <a:pPr marL="180955" indent="-180955" fontAlgn="base">
              <a:spcBef>
                <a:spcPts val="600"/>
              </a:spcBef>
              <a:spcAft>
                <a:spcPct val="0"/>
              </a:spcAft>
              <a:buClr>
                <a:srgbClr val="43B3FA"/>
              </a:buClr>
              <a:buSzPct val="120000"/>
              <a:buFont typeface="Arial" pitchFamily="34" charset="0"/>
              <a:buChar char="•"/>
              <a:defRPr/>
            </a:pPr>
            <a:r>
              <a:rPr lang="en-GB" sz="1300" u="sng" dirty="0">
                <a:solidFill>
                  <a:prstClr val="black"/>
                </a:solidFill>
                <a:cs typeface="Arial" charset="0"/>
              </a:rPr>
              <a:t>History</a:t>
            </a:r>
            <a:r>
              <a:rPr lang="en-GB" sz="1300" dirty="0">
                <a:solidFill>
                  <a:prstClr val="black"/>
                </a:solidFill>
                <a:cs typeface="Arial" charset="0"/>
              </a:rPr>
              <a:t>: A "</a:t>
            </a:r>
            <a:r>
              <a:rPr lang="en-GB" sz="1300" dirty="0" err="1">
                <a:solidFill>
                  <a:prstClr val="black"/>
                </a:solidFill>
                <a:cs typeface="Arial" charset="0"/>
              </a:rPr>
              <a:t>dogger</a:t>
            </a:r>
            <a:r>
              <a:rPr lang="en-GB" sz="1300" dirty="0">
                <a:solidFill>
                  <a:prstClr val="black"/>
                </a:solidFill>
                <a:cs typeface="Arial" charset="0"/>
              </a:rPr>
              <a:t>“ was a type of Dutch fishing boat that commonly worked in the North Sea in the seventeenth century.</a:t>
            </a:r>
          </a:p>
        </p:txBody>
      </p:sp>
      <p:grpSp>
        <p:nvGrpSpPr>
          <p:cNvPr id="3" name="Group 2"/>
          <p:cNvGrpSpPr/>
          <p:nvPr/>
        </p:nvGrpSpPr>
        <p:grpSpPr>
          <a:xfrm>
            <a:off x="254224" y="2122360"/>
            <a:ext cx="5703281" cy="4148151"/>
            <a:chOff x="310245" y="2157192"/>
            <a:chExt cx="6178554" cy="4148150"/>
          </a:xfrm>
        </p:grpSpPr>
        <p:pic>
          <p:nvPicPr>
            <p:cNvPr id="512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85"/>
            <a:stretch/>
          </p:blipFill>
          <p:spPr bwMode="auto">
            <a:xfrm>
              <a:off x="310245" y="2157192"/>
              <a:ext cx="6178554" cy="4148150"/>
            </a:xfrm>
            <a:prstGeom prst="rect">
              <a:avLst/>
            </a:prstGeom>
            <a:noFill/>
            <a:ln w="9525">
              <a:solidFill>
                <a:srgbClr val="43B3F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Oval 13"/>
            <p:cNvSpPr>
              <a:spLocks noChangeArrowheads="1"/>
            </p:cNvSpPr>
            <p:nvPr/>
          </p:nvSpPr>
          <p:spPr bwMode="auto">
            <a:xfrm>
              <a:off x="1987550" y="4792663"/>
              <a:ext cx="71438" cy="71437"/>
            </a:xfrm>
            <a:prstGeom prst="ellipse">
              <a:avLst/>
            </a:prstGeom>
            <a:solidFill>
              <a:srgbClr val="0066CC"/>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72000" tIns="36000" rIns="72000" bIns="36000" anchor="ctr"/>
            <a:lstStyle/>
            <a:p>
              <a:pPr algn="ctr" fontAlgn="base">
                <a:spcBef>
                  <a:spcPct val="0"/>
                </a:spcBef>
                <a:spcAft>
                  <a:spcPct val="0"/>
                </a:spcAft>
              </a:pPr>
              <a:endParaRPr lang="en-US">
                <a:solidFill>
                  <a:prstClr val="black"/>
                </a:solidFill>
                <a:cs typeface="Arial" charset="0"/>
              </a:endParaRPr>
            </a:p>
          </p:txBody>
        </p:sp>
        <p:sp>
          <p:nvSpPr>
            <p:cNvPr id="5128" name="Oval 14"/>
            <p:cNvSpPr>
              <a:spLocks noChangeArrowheads="1"/>
            </p:cNvSpPr>
            <p:nvPr/>
          </p:nvSpPr>
          <p:spPr bwMode="auto">
            <a:xfrm>
              <a:off x="2293938" y="5335588"/>
              <a:ext cx="69850" cy="71437"/>
            </a:xfrm>
            <a:prstGeom prst="ellipse">
              <a:avLst/>
            </a:prstGeom>
            <a:solidFill>
              <a:srgbClr val="0066CC"/>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72000" tIns="36000" rIns="72000" bIns="36000" anchor="ctr"/>
            <a:lstStyle/>
            <a:p>
              <a:pPr algn="ctr" fontAlgn="base">
                <a:spcBef>
                  <a:spcPct val="0"/>
                </a:spcBef>
                <a:spcAft>
                  <a:spcPct val="0"/>
                </a:spcAft>
              </a:pPr>
              <a:endParaRPr lang="en-US">
                <a:solidFill>
                  <a:prstClr val="black"/>
                </a:solidFill>
                <a:cs typeface="Arial" charset="0"/>
              </a:endParaRPr>
            </a:p>
          </p:txBody>
        </p:sp>
        <p:sp>
          <p:nvSpPr>
            <p:cNvPr id="5129" name="TextBox 15"/>
            <p:cNvSpPr txBox="1">
              <a:spLocks noChangeArrowheads="1"/>
            </p:cNvSpPr>
            <p:nvPr/>
          </p:nvSpPr>
          <p:spPr bwMode="auto">
            <a:xfrm>
              <a:off x="1809267" y="4807072"/>
              <a:ext cx="1219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sz="1100" dirty="0">
                  <a:solidFill>
                    <a:prstClr val="black"/>
                  </a:solidFill>
                  <a:latin typeface="Calibri" pitchFamily="34" charset="0"/>
                  <a:cs typeface="Calibri" pitchFamily="34" charset="0"/>
                </a:rPr>
                <a:t>Middlesbrough</a:t>
              </a:r>
            </a:p>
          </p:txBody>
        </p:sp>
        <p:sp>
          <p:nvSpPr>
            <p:cNvPr id="5130" name="TextBox 16"/>
            <p:cNvSpPr txBox="1">
              <a:spLocks noChangeArrowheads="1"/>
            </p:cNvSpPr>
            <p:nvPr/>
          </p:nvSpPr>
          <p:spPr bwMode="auto">
            <a:xfrm>
              <a:off x="1250950" y="5186364"/>
              <a:ext cx="10906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GB" sz="1100">
                  <a:solidFill>
                    <a:prstClr val="black"/>
                  </a:solidFill>
                  <a:latin typeface="Calibri" pitchFamily="34" charset="0"/>
                  <a:cs typeface="Calibri" pitchFamily="34" charset="0"/>
                </a:rPr>
                <a:t>Hull</a:t>
              </a:r>
            </a:p>
          </p:txBody>
        </p:sp>
      </p:grpSp>
      <p:sp>
        <p:nvSpPr>
          <p:cNvPr id="5131" name="Rectangle 92"/>
          <p:cNvSpPr>
            <a:spLocks noChangeArrowheads="1"/>
          </p:cNvSpPr>
          <p:nvPr/>
        </p:nvSpPr>
        <p:spPr bwMode="gray">
          <a:xfrm>
            <a:off x="247653" y="1008064"/>
            <a:ext cx="8635511" cy="925240"/>
          </a:xfrm>
          <a:prstGeom prst="rect">
            <a:avLst/>
          </a:prstGeom>
          <a:noFill/>
          <a:ln w="6350" algn="ctr">
            <a:noFill/>
            <a:miter lim="800000"/>
            <a:headEnd/>
            <a:tailEnd/>
          </a:ln>
        </p:spPr>
        <p:txBody>
          <a:bodyPr lIns="89990" tIns="46795" rIns="89990" bIns="46795"/>
          <a:lstStyle/>
          <a:p>
            <a:pPr marL="265082" indent="-265082" fontAlgn="base">
              <a:lnSpc>
                <a:spcPct val="95000"/>
              </a:lnSpc>
              <a:spcBef>
                <a:spcPts val="600"/>
              </a:spcBef>
              <a:spcAft>
                <a:spcPct val="0"/>
              </a:spcAft>
              <a:buClr>
                <a:srgbClr val="BED630"/>
              </a:buClr>
              <a:buSzPct val="120000"/>
              <a:buFont typeface="Arial" charset="0"/>
              <a:buChar char="•"/>
            </a:pPr>
            <a:r>
              <a:rPr lang="en-GB" sz="1600" dirty="0">
                <a:solidFill>
                  <a:prstClr val="black"/>
                </a:solidFill>
                <a:cs typeface="Arial" charset="0"/>
              </a:rPr>
              <a:t>Forewind is committed to securing all necessary consents required for the construction and development of safe, economically viable offshore wind capacity on Dogger Bank.</a:t>
            </a:r>
          </a:p>
        </p:txBody>
      </p:sp>
    </p:spTree>
    <p:extLst>
      <p:ext uri="{BB962C8B-B14F-4D97-AF65-F5344CB8AC3E}">
        <p14:creationId xmlns:p14="http://schemas.microsoft.com/office/powerpoint/2010/main" val="367670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idx="4294967295"/>
          </p:nvPr>
        </p:nvSpPr>
        <p:spPr/>
        <p:txBody>
          <a:bodyPr/>
          <a:lstStyle/>
          <a:p>
            <a:r>
              <a:rPr lang="nb-NO" dirty="0"/>
              <a:t>Dogger Bank Zone – size comparison   </a:t>
            </a:r>
          </a:p>
        </p:txBody>
      </p:sp>
      <p:graphicFrame>
        <p:nvGraphicFramePr>
          <p:cNvPr id="61443" name="Object 3"/>
          <p:cNvGraphicFramePr>
            <a:graphicFrameLocks noGrp="1" noChangeAspect="1"/>
          </p:cNvGraphicFramePr>
          <p:nvPr>
            <p:ph idx="4294967295"/>
          </p:nvPr>
        </p:nvGraphicFramePr>
        <p:xfrm>
          <a:off x="724795" y="1201047"/>
          <a:ext cx="7695902" cy="5445621"/>
        </p:xfrm>
        <a:graphic>
          <a:graphicData uri="http://schemas.openxmlformats.org/presentationml/2006/ole">
            <mc:AlternateContent xmlns:mc="http://schemas.openxmlformats.org/markup-compatibility/2006">
              <mc:Choice xmlns:v="urn:schemas-microsoft-com:vml" Requires="v">
                <p:oleObj name="Acrobat Document" r:id="rId2" imgW="10710000" imgH="7578000" progId="AcroExch.Document.7">
                  <p:embed/>
                </p:oleObj>
              </mc:Choice>
              <mc:Fallback>
                <p:oleObj name="Acrobat Document" r:id="rId2" imgW="10710000" imgH="7578000" progId="AcroExch.Document.7">
                  <p:embed/>
                  <p:pic>
                    <p:nvPicPr>
                      <p:cNvPr id="6144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95" y="1201047"/>
                        <a:ext cx="7695902" cy="544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349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dirty="0"/>
              <a:t>Grid Connections</a:t>
            </a:r>
          </a:p>
        </p:txBody>
      </p:sp>
      <p:sp>
        <p:nvSpPr>
          <p:cNvPr id="11267" name="Rectangle 3"/>
          <p:cNvSpPr>
            <a:spLocks noGrp="1" noChangeArrowheads="1"/>
          </p:cNvSpPr>
          <p:nvPr>
            <p:ph type="body" idx="1"/>
          </p:nvPr>
        </p:nvSpPr>
        <p:spPr>
          <a:xfrm>
            <a:off x="234471" y="1114428"/>
            <a:ext cx="4368611" cy="5038725"/>
          </a:xfrm>
        </p:spPr>
        <p:txBody>
          <a:bodyPr/>
          <a:lstStyle/>
          <a:p>
            <a:pPr marL="265082" indent="-265082"/>
            <a:r>
              <a:rPr lang="en-GB" dirty="0"/>
              <a:t>Each Dogger Bank project up to 1.2 GW offshore, linked to National Grid via 1GW connections.</a:t>
            </a:r>
          </a:p>
          <a:p>
            <a:pPr marL="265082" indent="-265082"/>
            <a:r>
              <a:rPr lang="en-GB" i="1" u="sng" dirty="0"/>
              <a:t>Dogger Bank Creyke Beck A&amp;B</a:t>
            </a:r>
            <a:br>
              <a:rPr lang="en-GB" i="1" u="sng" dirty="0"/>
            </a:br>
            <a:r>
              <a:rPr lang="en-GB" dirty="0"/>
              <a:t>Forewind’s first two projects, connection near Cottingham, East Yorkshire – planning application submitted August 2013.</a:t>
            </a:r>
          </a:p>
          <a:p>
            <a:pPr marL="265082" indent="-265082"/>
            <a:r>
              <a:rPr lang="en-GB" i="1" u="sng" dirty="0"/>
              <a:t>Dogger Bank Teesside A&amp;B</a:t>
            </a:r>
            <a:br>
              <a:rPr lang="en-GB" i="1" u="sng" dirty="0"/>
            </a:br>
            <a:r>
              <a:rPr lang="en-GB" dirty="0"/>
              <a:t>Connecting at </a:t>
            </a:r>
            <a:r>
              <a:rPr lang="en-GB" dirty="0" err="1"/>
              <a:t>Lackenby</a:t>
            </a:r>
            <a:r>
              <a:rPr lang="en-GB" dirty="0"/>
              <a:t> on Teesside – planning application expected spring 2014.</a:t>
            </a:r>
          </a:p>
          <a:p>
            <a:pPr marL="265082" indent="-265082"/>
            <a:r>
              <a:rPr lang="en-GB" i="1" u="sng" dirty="0"/>
              <a:t>Dogger Bank Teesside C&amp;D</a:t>
            </a:r>
            <a:br>
              <a:rPr lang="en-GB" i="1" u="sng" dirty="0"/>
            </a:br>
            <a:r>
              <a:rPr lang="en-GB" dirty="0"/>
              <a:t>Two further projects also connecting on Teesside – planned for submission one year after Teesside A&amp;B.</a:t>
            </a:r>
          </a:p>
          <a:p>
            <a:pPr marL="265082" indent="-265082"/>
            <a:endParaRPr lang="en-GB" dirty="0"/>
          </a:p>
          <a:p>
            <a:pPr marL="265082" indent="-265082"/>
            <a:r>
              <a:rPr lang="en-GB" dirty="0"/>
              <a:t>Zone appraisal work has identified the possibility for up to eight projects, with a total capacity over 9 GW.</a:t>
            </a:r>
          </a:p>
        </p:txBody>
      </p:sp>
      <p:sp>
        <p:nvSpPr>
          <p:cNvPr id="4" name="Slide Number Placeholder 3"/>
          <p:cNvSpPr>
            <a:spLocks noGrp="1"/>
          </p:cNvSpPr>
          <p:nvPr>
            <p:ph type="sldNum" sz="quarter" idx="11"/>
          </p:nvPr>
        </p:nvSpPr>
        <p:spPr/>
        <p:txBody>
          <a:bodyPr/>
          <a:lstStyle/>
          <a:p>
            <a:fld id="{BC8D48D1-ACD0-498B-A204-8E34F0841122}" type="slidenum">
              <a:rPr lang="en-GB" smtClean="0">
                <a:solidFill>
                  <a:prstClr val="white"/>
                </a:solidFill>
              </a:rPr>
              <a:pPr/>
              <a:t>6</a:t>
            </a:fld>
            <a:endParaRPr lang="en-GB"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548152096"/>
              </p:ext>
            </p:extLst>
          </p:nvPr>
        </p:nvGraphicFramePr>
        <p:xfrm>
          <a:off x="4789552" y="1079054"/>
          <a:ext cx="3984137" cy="2060600"/>
        </p:xfrm>
        <a:graphic>
          <a:graphicData uri="http://schemas.openxmlformats.org/drawingml/2006/table">
            <a:tbl>
              <a:tblPr firstRow="1" firstCol="1" bandRow="1">
                <a:tableStyleId>{21E4AEA4-8DFA-4A89-87EB-49C32662AFE0}</a:tableStyleId>
              </a:tblPr>
              <a:tblGrid>
                <a:gridCol w="1079614">
                  <a:extLst>
                    <a:ext uri="{9D8B030D-6E8A-4147-A177-3AD203B41FA5}">
                      <a16:colId xmlns:a16="http://schemas.microsoft.com/office/drawing/2014/main" val="20000"/>
                    </a:ext>
                  </a:extLst>
                </a:gridCol>
                <a:gridCol w="1639050">
                  <a:extLst>
                    <a:ext uri="{9D8B030D-6E8A-4147-A177-3AD203B41FA5}">
                      <a16:colId xmlns:a16="http://schemas.microsoft.com/office/drawing/2014/main" val="20001"/>
                    </a:ext>
                  </a:extLst>
                </a:gridCol>
                <a:gridCol w="1265473">
                  <a:extLst>
                    <a:ext uri="{9D8B030D-6E8A-4147-A177-3AD203B41FA5}">
                      <a16:colId xmlns:a16="http://schemas.microsoft.com/office/drawing/2014/main" val="20002"/>
                    </a:ext>
                  </a:extLst>
                </a:gridCol>
              </a:tblGrid>
              <a:tr h="255183">
                <a:tc>
                  <a:txBody>
                    <a:bodyPr/>
                    <a:lstStyle/>
                    <a:p>
                      <a:pPr>
                        <a:spcAft>
                          <a:spcPts val="0"/>
                        </a:spcAft>
                      </a:pPr>
                      <a:r>
                        <a:rPr lang="en-GB" sz="1200" b="1" dirty="0">
                          <a:solidFill>
                            <a:schemeClr val="bg1"/>
                          </a:solidFill>
                          <a:effectLst/>
                          <a:latin typeface="Arial"/>
                          <a:ea typeface="Times New Roman"/>
                          <a:cs typeface="Times New Roman"/>
                        </a:rPr>
                        <a:t>Project</a:t>
                      </a:r>
                    </a:p>
                  </a:txBody>
                  <a:tcPr marL="71762" marR="71762" marT="36151" marB="36151" anchor="ctr">
                    <a:solidFill>
                      <a:srgbClr val="33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rPr>
                        <a:t>Connection point</a:t>
                      </a:r>
                      <a:endParaRPr lang="en-GB" sz="1200" b="0" dirty="0">
                        <a:solidFill>
                          <a:schemeClr val="bg1"/>
                        </a:solidFill>
                        <a:effectLst/>
                        <a:latin typeface="+mn-lt"/>
                        <a:ea typeface="Times New Roman"/>
                        <a:cs typeface="Times New Roman"/>
                      </a:endParaRPr>
                    </a:p>
                  </a:txBody>
                  <a:tcPr marL="71762" marR="71762" marT="36151" marB="36151" anchor="ctr">
                    <a:solidFill>
                      <a:srgbClr val="33CCFF"/>
                    </a:solidFill>
                  </a:tcPr>
                </a:tc>
                <a:tc>
                  <a:txBody>
                    <a:bodyPr/>
                    <a:lstStyle/>
                    <a:p>
                      <a:pPr>
                        <a:spcAft>
                          <a:spcPts val="0"/>
                        </a:spcAft>
                      </a:pPr>
                      <a:r>
                        <a:rPr lang="en-GB" sz="1200" b="1" dirty="0">
                          <a:solidFill>
                            <a:schemeClr val="bg1"/>
                          </a:solidFill>
                          <a:effectLst/>
                          <a:latin typeface="Arial"/>
                          <a:ea typeface="Times New Roman"/>
                          <a:cs typeface="Times New Roman"/>
                        </a:rPr>
                        <a:t>Earliest Connection date</a:t>
                      </a:r>
                    </a:p>
                  </a:txBody>
                  <a:tcPr marL="71762" marR="71762" marT="36151" marB="36151" anchor="ctr">
                    <a:solidFill>
                      <a:srgbClr val="33CCFF"/>
                    </a:solidFill>
                  </a:tcPr>
                </a:tc>
                <a:extLst>
                  <a:ext uri="{0D108BD9-81ED-4DB2-BD59-A6C34878D82A}">
                    <a16:rowId xmlns:a16="http://schemas.microsoft.com/office/drawing/2014/main" val="10000"/>
                  </a:ext>
                </a:extLst>
              </a:tr>
              <a:tr h="239943">
                <a:tc>
                  <a:txBody>
                    <a:bodyPr/>
                    <a:lstStyle/>
                    <a:p>
                      <a:pPr>
                        <a:spcAft>
                          <a:spcPts val="0"/>
                        </a:spcAft>
                      </a:pPr>
                      <a:r>
                        <a:rPr lang="en-GB" sz="1100" b="0" dirty="0" err="1">
                          <a:solidFill>
                            <a:schemeClr val="tx1"/>
                          </a:solidFill>
                          <a:effectLst/>
                        </a:rPr>
                        <a:t>Creyke</a:t>
                      </a:r>
                      <a:r>
                        <a:rPr lang="en-GB" sz="1100" b="0" dirty="0">
                          <a:solidFill>
                            <a:schemeClr val="tx1"/>
                          </a:solidFill>
                          <a:effectLst/>
                        </a:rPr>
                        <a:t> Beck A</a:t>
                      </a:r>
                      <a:endParaRPr lang="en-GB" sz="1100" b="0" dirty="0">
                        <a:solidFill>
                          <a:schemeClr val="tx1"/>
                        </a:solidFill>
                        <a:effectLst/>
                        <a:latin typeface="Arial"/>
                        <a:ea typeface="Times New Roman"/>
                        <a:cs typeface="Times New Roman"/>
                      </a:endParaRPr>
                    </a:p>
                  </a:txBody>
                  <a:tcPr marL="71762" marR="71762" marT="36151" marB="36151" anchor="ctr">
                    <a:solidFill>
                      <a:srgbClr val="BED630"/>
                    </a:solidFill>
                  </a:tcPr>
                </a:tc>
                <a:tc>
                  <a:txBody>
                    <a:bodyPr/>
                    <a:lstStyle/>
                    <a:p>
                      <a:pPr>
                        <a:spcAft>
                          <a:spcPts val="0"/>
                        </a:spcAft>
                      </a:pPr>
                      <a:r>
                        <a:rPr lang="en-GB" sz="1100" b="0" dirty="0" err="1">
                          <a:solidFill>
                            <a:schemeClr val="tx1"/>
                          </a:solidFill>
                          <a:effectLst/>
                        </a:rPr>
                        <a:t>Creyke</a:t>
                      </a:r>
                      <a:r>
                        <a:rPr lang="en-GB" sz="1100" b="0" dirty="0">
                          <a:solidFill>
                            <a:schemeClr val="tx1"/>
                          </a:solidFill>
                          <a:effectLst/>
                        </a:rPr>
                        <a:t> Beck, </a:t>
                      </a:r>
                      <a:r>
                        <a:rPr lang="en-GB" sz="1100" b="0" dirty="0">
                          <a:solidFill>
                            <a:schemeClr val="tx1"/>
                          </a:solidFill>
                          <a:effectLst/>
                          <a:latin typeface="Arial"/>
                          <a:ea typeface="Times New Roman"/>
                          <a:cs typeface="Times New Roman"/>
                        </a:rPr>
                        <a:t>Yorkshire</a:t>
                      </a:r>
                    </a:p>
                  </a:txBody>
                  <a:tcPr marL="71762" marR="71762" marT="36151" marB="36151" anchor="ctr">
                    <a:solidFill>
                      <a:srgbClr val="BED630"/>
                    </a:solidFill>
                  </a:tcPr>
                </a:tc>
                <a:tc>
                  <a:txBody>
                    <a:bodyPr/>
                    <a:lstStyle/>
                    <a:p>
                      <a:pPr>
                        <a:spcAft>
                          <a:spcPts val="0"/>
                        </a:spcAft>
                      </a:pPr>
                      <a:r>
                        <a:rPr lang="en-GB" sz="1100" b="0" dirty="0">
                          <a:solidFill>
                            <a:schemeClr val="tx1"/>
                          </a:solidFill>
                          <a:effectLst/>
                          <a:latin typeface="Arial"/>
                          <a:ea typeface="Times New Roman"/>
                          <a:cs typeface="Times New Roman"/>
                        </a:rPr>
                        <a:t>Apr 2019</a:t>
                      </a:r>
                    </a:p>
                  </a:txBody>
                  <a:tcPr marL="71762" marR="71762" marT="36151" marB="36151" anchor="ctr"/>
                </a:tc>
                <a:extLst>
                  <a:ext uri="{0D108BD9-81ED-4DB2-BD59-A6C34878D82A}">
                    <a16:rowId xmlns:a16="http://schemas.microsoft.com/office/drawing/2014/main" val="10001"/>
                  </a:ext>
                </a:extLst>
              </a:tr>
              <a:tr h="239943">
                <a:tc>
                  <a:txBody>
                    <a:bodyPr/>
                    <a:lstStyle/>
                    <a:p>
                      <a:pPr>
                        <a:spcAft>
                          <a:spcPts val="0"/>
                        </a:spcAft>
                      </a:pPr>
                      <a:r>
                        <a:rPr lang="en-GB" sz="1100" b="0" dirty="0">
                          <a:solidFill>
                            <a:schemeClr val="tx1"/>
                          </a:solidFill>
                          <a:effectLst/>
                        </a:rPr>
                        <a:t>Teesside</a:t>
                      </a:r>
                      <a:r>
                        <a:rPr lang="en-GB" sz="1100" b="0" baseline="0" dirty="0">
                          <a:solidFill>
                            <a:schemeClr val="tx1"/>
                          </a:solidFill>
                          <a:effectLst/>
                        </a:rPr>
                        <a:t> A</a:t>
                      </a:r>
                      <a:endParaRPr lang="en-GB" sz="1100" b="0" dirty="0">
                        <a:solidFill>
                          <a:schemeClr val="tx1"/>
                        </a:solidFill>
                        <a:effectLst/>
                        <a:latin typeface="Arial"/>
                        <a:ea typeface="Times New Roman"/>
                        <a:cs typeface="Times New Roman"/>
                      </a:endParaRPr>
                    </a:p>
                  </a:txBody>
                  <a:tcPr marL="71762" marR="71762" marT="36151" marB="36151" anchor="ctr">
                    <a:solidFill>
                      <a:srgbClr val="BED6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baseline="0" dirty="0" err="1">
                          <a:solidFill>
                            <a:schemeClr val="tx1"/>
                          </a:solidFill>
                          <a:effectLst/>
                        </a:rPr>
                        <a:t>Lackenby</a:t>
                      </a:r>
                      <a:r>
                        <a:rPr lang="en-GB" sz="1100" b="0" baseline="0" dirty="0">
                          <a:solidFill>
                            <a:schemeClr val="tx1"/>
                          </a:solidFill>
                          <a:effectLst/>
                          <a:latin typeface="+mn-lt"/>
                          <a:cs typeface="Times New Roman"/>
                        </a:rPr>
                        <a:t>, </a:t>
                      </a:r>
                      <a:r>
                        <a:rPr lang="en-GB" sz="1100" b="0" dirty="0">
                          <a:solidFill>
                            <a:schemeClr val="tx1"/>
                          </a:solidFill>
                          <a:effectLst/>
                          <a:latin typeface="Arial"/>
                          <a:ea typeface="Times New Roman"/>
                          <a:cs typeface="Times New Roman"/>
                        </a:rPr>
                        <a:t>Teesside</a:t>
                      </a:r>
                    </a:p>
                  </a:txBody>
                  <a:tcPr marL="71762" marR="71762" marT="36151" marB="36151" anchor="ctr">
                    <a:solidFill>
                      <a:srgbClr val="BED630"/>
                    </a:solidFill>
                  </a:tcPr>
                </a:tc>
                <a:tc>
                  <a:txBody>
                    <a:bodyPr/>
                    <a:lstStyle/>
                    <a:p>
                      <a:pPr>
                        <a:spcAft>
                          <a:spcPts val="0"/>
                        </a:spcAft>
                      </a:pPr>
                      <a:r>
                        <a:rPr lang="en-GB" sz="1100" b="0" dirty="0">
                          <a:solidFill>
                            <a:schemeClr val="tx1"/>
                          </a:solidFill>
                          <a:effectLst/>
                          <a:latin typeface="Arial"/>
                          <a:ea typeface="Times New Roman"/>
                          <a:cs typeface="Times New Roman"/>
                        </a:rPr>
                        <a:t>Apr 2018</a:t>
                      </a:r>
                    </a:p>
                  </a:txBody>
                  <a:tcPr marL="71762" marR="71762" marT="36151" marB="36151" anchor="ctr"/>
                </a:tc>
                <a:extLst>
                  <a:ext uri="{0D108BD9-81ED-4DB2-BD59-A6C34878D82A}">
                    <a16:rowId xmlns:a16="http://schemas.microsoft.com/office/drawing/2014/main" val="10002"/>
                  </a:ext>
                </a:extLst>
              </a:tr>
              <a:tr h="239943">
                <a:tc>
                  <a:txBody>
                    <a:bodyPr/>
                    <a:lstStyle/>
                    <a:p>
                      <a:pPr>
                        <a:spcAft>
                          <a:spcPts val="0"/>
                        </a:spcAft>
                      </a:pPr>
                      <a:r>
                        <a:rPr lang="en-GB" sz="1100" b="0" dirty="0">
                          <a:solidFill>
                            <a:schemeClr val="tx1"/>
                          </a:solidFill>
                          <a:effectLst/>
                        </a:rPr>
                        <a:t>Teesside</a:t>
                      </a:r>
                      <a:r>
                        <a:rPr lang="en-GB" sz="1100" b="0" baseline="0" dirty="0">
                          <a:solidFill>
                            <a:schemeClr val="tx1"/>
                          </a:solidFill>
                          <a:effectLst/>
                        </a:rPr>
                        <a:t> B</a:t>
                      </a:r>
                      <a:endParaRPr lang="en-GB" sz="1100" b="0" dirty="0">
                        <a:solidFill>
                          <a:schemeClr val="tx1"/>
                        </a:solidFill>
                        <a:effectLst/>
                        <a:latin typeface="+mn-lt"/>
                        <a:ea typeface="Times New Roman"/>
                        <a:cs typeface="Times New Roman"/>
                      </a:endParaRPr>
                    </a:p>
                  </a:txBody>
                  <a:tcPr marL="71762" marR="71762" marT="36151" marB="36151" anchor="ctr">
                    <a:solidFill>
                      <a:srgbClr val="BED6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baseline="0" dirty="0" err="1">
                          <a:solidFill>
                            <a:schemeClr val="tx1"/>
                          </a:solidFill>
                          <a:effectLst/>
                        </a:rPr>
                        <a:t>Lackenby</a:t>
                      </a:r>
                      <a:r>
                        <a:rPr lang="en-GB" sz="1100" b="0" baseline="0" dirty="0">
                          <a:solidFill>
                            <a:schemeClr val="tx1"/>
                          </a:solidFill>
                          <a:effectLst/>
                          <a:latin typeface="+mn-lt"/>
                          <a:cs typeface="Times New Roman"/>
                        </a:rPr>
                        <a:t>, </a:t>
                      </a:r>
                      <a:r>
                        <a:rPr lang="en-GB" sz="1100" b="0" dirty="0">
                          <a:solidFill>
                            <a:schemeClr val="tx1"/>
                          </a:solidFill>
                          <a:effectLst/>
                          <a:latin typeface="+mn-lt"/>
                          <a:ea typeface="Times New Roman"/>
                          <a:cs typeface="Times New Roman"/>
                        </a:rPr>
                        <a:t>Teesside</a:t>
                      </a:r>
                    </a:p>
                  </a:txBody>
                  <a:tcPr marL="71762" marR="71762" marT="36151" marB="36151" anchor="ctr">
                    <a:solidFill>
                      <a:srgbClr val="BED6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tx1"/>
                          </a:solidFill>
                          <a:effectLst/>
                          <a:latin typeface="+mn-lt"/>
                          <a:ea typeface="Times New Roman"/>
                          <a:cs typeface="Times New Roman"/>
                        </a:rPr>
                        <a:t>Apr</a:t>
                      </a:r>
                      <a:r>
                        <a:rPr lang="en-GB" sz="1100" b="0" baseline="0" dirty="0">
                          <a:solidFill>
                            <a:schemeClr val="tx1"/>
                          </a:solidFill>
                          <a:effectLst/>
                          <a:latin typeface="+mn-lt"/>
                          <a:ea typeface="Times New Roman"/>
                          <a:cs typeface="Times New Roman"/>
                        </a:rPr>
                        <a:t> </a:t>
                      </a:r>
                      <a:r>
                        <a:rPr lang="en-GB" sz="1100" b="0" dirty="0">
                          <a:solidFill>
                            <a:schemeClr val="tx1"/>
                          </a:solidFill>
                          <a:effectLst/>
                          <a:latin typeface="+mn-lt"/>
                          <a:ea typeface="Times New Roman"/>
                          <a:cs typeface="Times New Roman"/>
                        </a:rPr>
                        <a:t>2018</a:t>
                      </a:r>
                    </a:p>
                  </a:txBody>
                  <a:tcPr marL="71762" marR="71762" marT="36151" marB="36151" anchor="ctr"/>
                </a:tc>
                <a:extLst>
                  <a:ext uri="{0D108BD9-81ED-4DB2-BD59-A6C34878D82A}">
                    <a16:rowId xmlns:a16="http://schemas.microsoft.com/office/drawing/2014/main" val="10003"/>
                  </a:ext>
                </a:extLst>
              </a:tr>
              <a:tr h="239943">
                <a:tc>
                  <a:txBody>
                    <a:bodyPr/>
                    <a:lstStyle/>
                    <a:p>
                      <a:pPr>
                        <a:spcAft>
                          <a:spcPts val="0"/>
                        </a:spcAft>
                      </a:pPr>
                      <a:r>
                        <a:rPr lang="en-GB" sz="1100" b="0" dirty="0" err="1">
                          <a:solidFill>
                            <a:schemeClr val="tx1"/>
                          </a:solidFill>
                          <a:effectLst/>
                        </a:rPr>
                        <a:t>Creyke</a:t>
                      </a:r>
                      <a:r>
                        <a:rPr lang="en-GB" sz="1100" b="0" dirty="0">
                          <a:solidFill>
                            <a:schemeClr val="tx1"/>
                          </a:solidFill>
                          <a:effectLst/>
                        </a:rPr>
                        <a:t> Beck B</a:t>
                      </a:r>
                      <a:endParaRPr lang="en-GB" sz="1100" b="0" dirty="0">
                        <a:solidFill>
                          <a:schemeClr val="tx1"/>
                        </a:solidFill>
                        <a:effectLst/>
                        <a:latin typeface="+mn-lt"/>
                        <a:ea typeface="Times New Roman"/>
                        <a:cs typeface="Times New Roman"/>
                      </a:endParaRPr>
                    </a:p>
                  </a:txBody>
                  <a:tcPr marL="71762" marR="71762" marT="36151" marB="36151" anchor="ctr">
                    <a:solidFill>
                      <a:srgbClr val="BED6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dirty="0" err="1">
                          <a:solidFill>
                            <a:schemeClr val="tx1"/>
                          </a:solidFill>
                          <a:effectLst/>
                        </a:rPr>
                        <a:t>Creyke</a:t>
                      </a:r>
                      <a:r>
                        <a:rPr lang="en-GB" sz="1100" b="0" dirty="0">
                          <a:solidFill>
                            <a:schemeClr val="tx1"/>
                          </a:solidFill>
                          <a:effectLst/>
                        </a:rPr>
                        <a:t> Beck, </a:t>
                      </a:r>
                      <a:r>
                        <a:rPr lang="en-GB" sz="1100" b="0" dirty="0">
                          <a:solidFill>
                            <a:schemeClr val="tx1"/>
                          </a:solidFill>
                          <a:effectLst/>
                          <a:latin typeface="+mn-lt"/>
                          <a:ea typeface="Times New Roman"/>
                          <a:cs typeface="Times New Roman"/>
                        </a:rPr>
                        <a:t>Yorkshire</a:t>
                      </a:r>
                    </a:p>
                  </a:txBody>
                  <a:tcPr marL="71762" marR="71762" marT="36151" marB="36151" anchor="ctr">
                    <a:solidFill>
                      <a:srgbClr val="BED630"/>
                    </a:solidFill>
                  </a:tcPr>
                </a:tc>
                <a:tc>
                  <a:txBody>
                    <a:bodyPr/>
                    <a:lstStyle/>
                    <a:p>
                      <a:pPr>
                        <a:spcAft>
                          <a:spcPts val="0"/>
                        </a:spcAft>
                      </a:pPr>
                      <a:r>
                        <a:rPr lang="en-GB" sz="1100" b="0" dirty="0">
                          <a:solidFill>
                            <a:schemeClr val="tx1"/>
                          </a:solidFill>
                          <a:effectLst/>
                          <a:latin typeface="Arial"/>
                          <a:ea typeface="Times New Roman"/>
                          <a:cs typeface="Times New Roman"/>
                        </a:rPr>
                        <a:t>Apr 2019</a:t>
                      </a:r>
                    </a:p>
                  </a:txBody>
                  <a:tcPr marL="71762" marR="71762" marT="36151" marB="36151" anchor="ctr"/>
                </a:tc>
                <a:extLst>
                  <a:ext uri="{0D108BD9-81ED-4DB2-BD59-A6C34878D82A}">
                    <a16:rowId xmlns:a16="http://schemas.microsoft.com/office/drawing/2014/main" val="10004"/>
                  </a:ext>
                </a:extLst>
              </a:tr>
              <a:tr h="239943">
                <a:tc>
                  <a:txBody>
                    <a:bodyPr/>
                    <a:lstStyle/>
                    <a:p>
                      <a:pPr>
                        <a:spcAft>
                          <a:spcPts val="0"/>
                        </a:spcAft>
                      </a:pPr>
                      <a:r>
                        <a:rPr lang="en-GB" sz="1100" b="0" dirty="0">
                          <a:solidFill>
                            <a:schemeClr val="tx1"/>
                          </a:solidFill>
                          <a:effectLst/>
                        </a:rPr>
                        <a:t>Teesside</a:t>
                      </a:r>
                      <a:r>
                        <a:rPr lang="en-GB" sz="1100" b="0" baseline="0" dirty="0">
                          <a:solidFill>
                            <a:schemeClr val="tx1"/>
                          </a:solidFill>
                          <a:effectLst/>
                        </a:rPr>
                        <a:t> C</a:t>
                      </a:r>
                      <a:endParaRPr lang="en-GB" sz="1100" b="0" dirty="0">
                        <a:solidFill>
                          <a:schemeClr val="tx1"/>
                        </a:solidFill>
                        <a:effectLst/>
                        <a:latin typeface="+mn-lt"/>
                        <a:ea typeface="Times New Roman"/>
                        <a:cs typeface="Times New Roman"/>
                      </a:endParaRPr>
                    </a:p>
                  </a:txBody>
                  <a:tcPr marL="71762" marR="71762" marT="36151" marB="36151" anchor="ctr">
                    <a:solidFill>
                      <a:srgbClr val="BED630"/>
                    </a:solidFill>
                  </a:tcPr>
                </a:tc>
                <a:tc>
                  <a:txBody>
                    <a:bodyPr/>
                    <a:lstStyle/>
                    <a:p>
                      <a:pPr>
                        <a:spcAft>
                          <a:spcPts val="0"/>
                        </a:spcAft>
                      </a:pPr>
                      <a:r>
                        <a:rPr lang="en-GB" sz="1100" b="0" baseline="0" dirty="0" err="1">
                          <a:solidFill>
                            <a:schemeClr val="tx1"/>
                          </a:solidFill>
                          <a:effectLst/>
                        </a:rPr>
                        <a:t>Tod</a:t>
                      </a:r>
                      <a:r>
                        <a:rPr lang="en-GB" sz="1100" b="0" baseline="0" dirty="0">
                          <a:solidFill>
                            <a:schemeClr val="tx1"/>
                          </a:solidFill>
                          <a:effectLst/>
                        </a:rPr>
                        <a:t> Point, </a:t>
                      </a:r>
                      <a:r>
                        <a:rPr lang="en-GB" sz="1100" b="0" dirty="0">
                          <a:solidFill>
                            <a:schemeClr val="tx1"/>
                          </a:solidFill>
                          <a:effectLst/>
                          <a:latin typeface="Arial"/>
                          <a:ea typeface="Times New Roman"/>
                          <a:cs typeface="Times New Roman"/>
                        </a:rPr>
                        <a:t>Teesside</a:t>
                      </a:r>
                    </a:p>
                  </a:txBody>
                  <a:tcPr marL="71762" marR="71762" marT="36151" marB="36151" anchor="ctr">
                    <a:solidFill>
                      <a:srgbClr val="BED630"/>
                    </a:solidFill>
                  </a:tcPr>
                </a:tc>
                <a:tc>
                  <a:txBody>
                    <a:bodyPr/>
                    <a:lstStyle/>
                    <a:p>
                      <a:pPr>
                        <a:spcAft>
                          <a:spcPts val="0"/>
                        </a:spcAft>
                      </a:pPr>
                      <a:r>
                        <a:rPr lang="en-GB" sz="1100" b="0" dirty="0">
                          <a:solidFill>
                            <a:schemeClr val="tx1"/>
                          </a:solidFill>
                          <a:effectLst/>
                          <a:latin typeface="Arial"/>
                          <a:ea typeface="Times New Roman"/>
                          <a:cs typeface="Times New Roman"/>
                        </a:rPr>
                        <a:t>Apr 2019</a:t>
                      </a:r>
                    </a:p>
                  </a:txBody>
                  <a:tcPr marL="71762" marR="71762" marT="36151" marB="36151" anchor="ctr"/>
                </a:tc>
                <a:extLst>
                  <a:ext uri="{0D108BD9-81ED-4DB2-BD59-A6C34878D82A}">
                    <a16:rowId xmlns:a16="http://schemas.microsoft.com/office/drawing/2014/main" val="10005"/>
                  </a:ext>
                </a:extLst>
              </a:tr>
              <a:tr h="239943">
                <a:tc>
                  <a:txBody>
                    <a:bodyPr/>
                    <a:lstStyle/>
                    <a:p>
                      <a:pPr>
                        <a:spcAft>
                          <a:spcPts val="0"/>
                        </a:spcAft>
                      </a:pPr>
                      <a:r>
                        <a:rPr lang="en-GB" sz="1100" b="0" dirty="0">
                          <a:solidFill>
                            <a:schemeClr val="tx1"/>
                          </a:solidFill>
                          <a:effectLst/>
                        </a:rPr>
                        <a:t>Teesside</a:t>
                      </a:r>
                      <a:r>
                        <a:rPr lang="en-GB" sz="1100" b="0" baseline="0" dirty="0">
                          <a:solidFill>
                            <a:schemeClr val="tx1"/>
                          </a:solidFill>
                          <a:effectLst/>
                        </a:rPr>
                        <a:t> D</a:t>
                      </a:r>
                      <a:endParaRPr lang="en-GB" sz="1100" b="0" dirty="0">
                        <a:solidFill>
                          <a:schemeClr val="tx1"/>
                        </a:solidFill>
                        <a:effectLst/>
                        <a:latin typeface="+mn-lt"/>
                        <a:ea typeface="Times New Roman"/>
                        <a:cs typeface="Times New Roman"/>
                      </a:endParaRPr>
                    </a:p>
                  </a:txBody>
                  <a:tcPr marL="71762" marR="71762" marT="36151" marB="36151" anchor="ctr">
                    <a:solidFill>
                      <a:srgbClr val="BED6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baseline="0" dirty="0" err="1">
                          <a:solidFill>
                            <a:schemeClr val="tx1"/>
                          </a:solidFill>
                          <a:effectLst/>
                        </a:rPr>
                        <a:t>Tod</a:t>
                      </a:r>
                      <a:r>
                        <a:rPr lang="en-GB" sz="1100" b="0" baseline="0" dirty="0">
                          <a:solidFill>
                            <a:schemeClr val="tx1"/>
                          </a:solidFill>
                          <a:effectLst/>
                        </a:rPr>
                        <a:t> Point, </a:t>
                      </a:r>
                      <a:r>
                        <a:rPr lang="en-GB" sz="1100" b="0" dirty="0">
                          <a:solidFill>
                            <a:schemeClr val="tx1"/>
                          </a:solidFill>
                          <a:effectLst/>
                          <a:latin typeface="+mn-lt"/>
                          <a:ea typeface="Times New Roman"/>
                          <a:cs typeface="Times New Roman"/>
                        </a:rPr>
                        <a:t>Teesside</a:t>
                      </a:r>
                    </a:p>
                  </a:txBody>
                  <a:tcPr marL="71762" marR="71762" marT="36151" marB="36151" anchor="ctr">
                    <a:solidFill>
                      <a:srgbClr val="BED630"/>
                    </a:solidFill>
                  </a:tcPr>
                </a:tc>
                <a:tc>
                  <a:txBody>
                    <a:bodyPr/>
                    <a:lstStyle/>
                    <a:p>
                      <a:pPr>
                        <a:spcAft>
                          <a:spcPts val="0"/>
                        </a:spcAft>
                      </a:pPr>
                      <a:r>
                        <a:rPr lang="en-GB" sz="1100" b="0" dirty="0">
                          <a:solidFill>
                            <a:schemeClr val="tx1"/>
                          </a:solidFill>
                          <a:effectLst/>
                          <a:latin typeface="Arial"/>
                          <a:ea typeface="Times New Roman"/>
                          <a:cs typeface="Times New Roman"/>
                        </a:rPr>
                        <a:t>Apr 2020</a:t>
                      </a:r>
                    </a:p>
                  </a:txBody>
                  <a:tcPr marL="71762" marR="71762" marT="36151" marB="36151" anchor="ctr"/>
                </a:tc>
                <a:extLst>
                  <a:ext uri="{0D108BD9-81ED-4DB2-BD59-A6C34878D82A}">
                    <a16:rowId xmlns:a16="http://schemas.microsoft.com/office/drawing/2014/main" val="10006"/>
                  </a:ext>
                </a:extLst>
              </a:tr>
            </a:tbl>
          </a:graphicData>
        </a:graphic>
      </p:graphicFrame>
      <p:sp>
        <p:nvSpPr>
          <p:cNvPr id="12" name="Rectangle 2"/>
          <p:cNvSpPr>
            <a:spLocks noChangeArrowheads="1"/>
          </p:cNvSpPr>
          <p:nvPr/>
        </p:nvSpPr>
        <p:spPr bwMode="auto">
          <a:xfrm>
            <a:off x="4789553" y="6285530"/>
            <a:ext cx="4054154" cy="34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5996" tIns="35996" rIns="35996" bIns="35996">
            <a:spAutoFit/>
          </a:bodyPr>
          <a:lstStyle/>
          <a:p>
            <a:pPr fontAlgn="base">
              <a:spcBef>
                <a:spcPts val="600"/>
              </a:spcBef>
              <a:spcAft>
                <a:spcPct val="0"/>
              </a:spcAft>
              <a:buClr>
                <a:srgbClr val="BED630"/>
              </a:buClr>
              <a:buSzPct val="120000"/>
            </a:pPr>
            <a:r>
              <a:rPr lang="en-GB" sz="900" i="1" dirty="0" err="1">
                <a:solidFill>
                  <a:prstClr val="black"/>
                </a:solidFill>
                <a:cs typeface="Arial" charset="0"/>
              </a:rPr>
              <a:t>Forewind</a:t>
            </a:r>
            <a:r>
              <a:rPr lang="en-GB" sz="900" i="1" dirty="0">
                <a:solidFill>
                  <a:prstClr val="black"/>
                </a:solidFill>
                <a:cs typeface="Arial" charset="0"/>
              </a:rPr>
              <a:t> has secured the best available grid connection points for 6 GW of capacity.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53" y="3116179"/>
            <a:ext cx="3983970" cy="3101306"/>
          </a:xfrm>
          <a:prstGeom prst="rect">
            <a:avLst/>
          </a:prstGeom>
        </p:spPr>
      </p:pic>
    </p:spTree>
    <p:extLst>
      <p:ext uri="{BB962C8B-B14F-4D97-AF65-F5344CB8AC3E}">
        <p14:creationId xmlns:p14="http://schemas.microsoft.com/office/powerpoint/2010/main" val="187913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dirty="0"/>
              <a:t>On Shore Grid Connections</a:t>
            </a:r>
          </a:p>
        </p:txBody>
      </p:sp>
      <p:sp>
        <p:nvSpPr>
          <p:cNvPr id="11267" name="Rectangle 3"/>
          <p:cNvSpPr>
            <a:spLocks noGrp="1" noChangeArrowheads="1"/>
          </p:cNvSpPr>
          <p:nvPr>
            <p:ph type="body" idx="1"/>
          </p:nvPr>
        </p:nvSpPr>
        <p:spPr>
          <a:xfrm>
            <a:off x="234471" y="1114429"/>
            <a:ext cx="4368611" cy="1018428"/>
          </a:xfrm>
        </p:spPr>
        <p:txBody>
          <a:bodyPr/>
          <a:lstStyle/>
          <a:p>
            <a:pPr marL="265082" indent="-265082"/>
            <a:r>
              <a:rPr lang="en-GB" dirty="0"/>
              <a:t>The electricity cables will meet the land (underground) south of Redcar and north of Hull.</a:t>
            </a:r>
          </a:p>
          <a:p>
            <a:pPr marL="265082" indent="-265082"/>
            <a:endParaRPr lang="en-GB" dirty="0"/>
          </a:p>
        </p:txBody>
      </p:sp>
      <p:sp>
        <p:nvSpPr>
          <p:cNvPr id="4" name="Slide Number Placeholder 3"/>
          <p:cNvSpPr>
            <a:spLocks noGrp="1"/>
          </p:cNvSpPr>
          <p:nvPr>
            <p:ph type="sldNum" sz="quarter" idx="11"/>
          </p:nvPr>
        </p:nvSpPr>
        <p:spPr/>
        <p:txBody>
          <a:bodyPr/>
          <a:lstStyle/>
          <a:p>
            <a:fld id="{BC8D48D1-ACD0-498B-A204-8E34F0841122}" type="slidenum">
              <a:rPr lang="en-GB" smtClean="0">
                <a:solidFill>
                  <a:prstClr val="white"/>
                </a:solidFill>
              </a:rPr>
              <a:pPr/>
              <a:t>7</a:t>
            </a:fld>
            <a:endParaRPr lang="en-GB"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56" y="2000246"/>
            <a:ext cx="49911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630" y="1052736"/>
            <a:ext cx="1917628" cy="1492770"/>
          </a:xfrm>
          <a:prstGeom prst="rect">
            <a:avLst/>
          </a:prstGeom>
        </p:spPr>
      </p:pic>
      <p:sp>
        <p:nvSpPr>
          <p:cNvPr id="2" name="TextBox 1"/>
          <p:cNvSpPr txBox="1"/>
          <p:nvPr/>
        </p:nvSpPr>
        <p:spPr>
          <a:xfrm>
            <a:off x="755576" y="5877272"/>
            <a:ext cx="7272808" cy="369332"/>
          </a:xfrm>
          <a:prstGeom prst="rect">
            <a:avLst/>
          </a:prstGeom>
          <a:noFill/>
        </p:spPr>
        <p:txBody>
          <a:bodyPr wrap="square" rtlCol="0">
            <a:spAutoFit/>
          </a:bodyPr>
          <a:lstStyle/>
          <a:p>
            <a:r>
              <a:rPr lang="en-GB" dirty="0"/>
              <a:t>Example of a Convertor Sub Station building. © Adobe Stock Images.</a:t>
            </a:r>
          </a:p>
        </p:txBody>
      </p:sp>
    </p:spTree>
    <p:extLst>
      <p:ext uri="{BB962C8B-B14F-4D97-AF65-F5344CB8AC3E}">
        <p14:creationId xmlns:p14="http://schemas.microsoft.com/office/powerpoint/2010/main" val="3564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Brief History of Wind Energy</a:t>
            </a:r>
          </a:p>
        </p:txBody>
      </p:sp>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8</a:t>
            </a:fld>
            <a:endParaRPr lang="en-GB" dirty="0">
              <a:solidFill>
                <a:prstClr val="white"/>
              </a:solidFill>
            </a:endParaRP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973" b="80029"/>
          <a:stretch/>
        </p:blipFill>
        <p:spPr bwMode="auto">
          <a:xfrm>
            <a:off x="4860032" y="1114425"/>
            <a:ext cx="3548526" cy="100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068B827-BF8C-06E0-8347-FA64B0A97C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29"/>
          <a:stretch/>
        </p:blipFill>
        <p:spPr bwMode="auto">
          <a:xfrm>
            <a:off x="698930" y="5146873"/>
            <a:ext cx="7709628" cy="100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A snail on a piece of wood&#10;&#10;Description automatically generated with medium confidence">
            <a:extLst>
              <a:ext uri="{FF2B5EF4-FFF2-40B4-BE49-F238E27FC236}">
                <a16:creationId xmlns:a16="http://schemas.microsoft.com/office/drawing/2014/main" id="{3166F451-0A47-4E70-4E1D-540BED72E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62" y="1305803"/>
            <a:ext cx="3429000" cy="3429000"/>
          </a:xfrm>
          <a:prstGeom prst="rect">
            <a:avLst/>
          </a:prstGeom>
        </p:spPr>
      </p:pic>
      <p:sp>
        <p:nvSpPr>
          <p:cNvPr id="9" name="TextBox 8">
            <a:extLst>
              <a:ext uri="{FF2B5EF4-FFF2-40B4-BE49-F238E27FC236}">
                <a16:creationId xmlns:a16="http://schemas.microsoft.com/office/drawing/2014/main" id="{6D15B230-3845-F978-EBEB-C864AEB1D4D9}"/>
              </a:ext>
            </a:extLst>
          </p:cNvPr>
          <p:cNvSpPr txBox="1"/>
          <p:nvPr/>
        </p:nvSpPr>
        <p:spPr>
          <a:xfrm>
            <a:off x="523151" y="4734803"/>
            <a:ext cx="2360902" cy="261610"/>
          </a:xfrm>
          <a:prstGeom prst="rect">
            <a:avLst/>
          </a:prstGeom>
          <a:noFill/>
        </p:spPr>
        <p:txBody>
          <a:bodyPr wrap="square" rtlCol="0">
            <a:spAutoFit/>
          </a:bodyPr>
          <a:lstStyle/>
          <a:p>
            <a:r>
              <a:rPr lang="en-GB" sz="1100" dirty="0"/>
              <a:t>© Adobe Stock Images</a:t>
            </a:r>
          </a:p>
        </p:txBody>
      </p:sp>
    </p:spTree>
    <p:extLst>
      <p:ext uri="{BB962C8B-B14F-4D97-AF65-F5344CB8AC3E}">
        <p14:creationId xmlns:p14="http://schemas.microsoft.com/office/powerpoint/2010/main" val="34763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C8D48D1-ACD0-498B-A204-8E34F0841122}" type="slidenum">
              <a:rPr lang="en-GB" smtClean="0">
                <a:solidFill>
                  <a:prstClr val="white"/>
                </a:solidFill>
              </a:rPr>
              <a:pPr>
                <a:defRPr/>
              </a:pPr>
              <a:t>9</a:t>
            </a:fld>
            <a:endParaRPr lang="en-GB" dirty="0">
              <a:solidFill>
                <a:prstClr val="white"/>
              </a:solidFill>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794" r="41320" b="26911"/>
          <a:stretch/>
        </p:blipFill>
        <p:spPr bwMode="auto">
          <a:xfrm>
            <a:off x="67321" y="1340768"/>
            <a:ext cx="450467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BCF056B6-40BD-DBBB-82C3-5E8A31B94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209"/>
          <a:stretch/>
        </p:blipFill>
        <p:spPr bwMode="auto">
          <a:xfrm>
            <a:off x="867793" y="5157192"/>
            <a:ext cx="7676701" cy="11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windmill in a field&#10;&#10;Description automatically generated with medium confidence">
            <a:extLst>
              <a:ext uri="{FF2B5EF4-FFF2-40B4-BE49-F238E27FC236}">
                <a16:creationId xmlns:a16="http://schemas.microsoft.com/office/drawing/2014/main" id="{2D9968F3-B61B-E8C7-B911-D9F18FCB2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120" y="2402995"/>
            <a:ext cx="4139132" cy="2754197"/>
          </a:xfrm>
          <a:prstGeom prst="rect">
            <a:avLst/>
          </a:prstGeom>
        </p:spPr>
      </p:pic>
      <p:sp>
        <p:nvSpPr>
          <p:cNvPr id="6" name="TextBox 5">
            <a:extLst>
              <a:ext uri="{FF2B5EF4-FFF2-40B4-BE49-F238E27FC236}">
                <a16:creationId xmlns:a16="http://schemas.microsoft.com/office/drawing/2014/main" id="{39A508BD-BE35-50E1-B242-0ECC82B9CA0D}"/>
              </a:ext>
            </a:extLst>
          </p:cNvPr>
          <p:cNvSpPr txBox="1"/>
          <p:nvPr/>
        </p:nvSpPr>
        <p:spPr>
          <a:xfrm>
            <a:off x="7095756" y="5157192"/>
            <a:ext cx="2360902" cy="261610"/>
          </a:xfrm>
          <a:prstGeom prst="rect">
            <a:avLst/>
          </a:prstGeom>
          <a:noFill/>
        </p:spPr>
        <p:txBody>
          <a:bodyPr wrap="square" rtlCol="0">
            <a:spAutoFit/>
          </a:bodyPr>
          <a:lstStyle/>
          <a:p>
            <a:r>
              <a:rPr lang="en-GB" sz="1100" dirty="0"/>
              <a:t>© Adobe Stock Images</a:t>
            </a:r>
          </a:p>
        </p:txBody>
      </p:sp>
    </p:spTree>
    <p:extLst>
      <p:ext uri="{BB962C8B-B14F-4D97-AF65-F5344CB8AC3E}">
        <p14:creationId xmlns:p14="http://schemas.microsoft.com/office/powerpoint/2010/main" val="114742166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ewind (LB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orewind (LB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3FA"/>
        </a:solidFill>
        <a:ln>
          <a:solidFill>
            <a:srgbClr val="BED630"/>
          </a:solidFill>
        </a:ln>
      </a:spPr>
      <a:bodyPr rot="0" spcFirstLastPara="0" vertOverflow="overflow" horzOverflow="overflow" vert="horz" wrap="none" lIns="72000" tIns="36000" rIns="72000" bIns="360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72000" tIns="36000" rIns="72000" bIns="360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Forewind (LBC)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Forewind (LBC)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Forewind (LBC)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Forewind (LBC)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Forewind (LBC)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Forewind (LBC)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Forewind (LBC)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Forewind (LBC)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Forewind (LBC)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Forewind (LBC)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Forewind (LBC)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Forewind (LBC)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TotalTime>
  <Words>1938</Words>
  <Application>Microsoft Office PowerPoint</Application>
  <PresentationFormat>On-screen Show (4:3)</PresentationFormat>
  <Paragraphs>265</Paragraphs>
  <Slides>32</Slides>
  <Notes>7</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3" baseType="lpstr">
      <vt:lpstr>Arial</vt:lpstr>
      <vt:lpstr>Calibri</vt:lpstr>
      <vt:lpstr>Constantia</vt:lpstr>
      <vt:lpstr>Corbel</vt:lpstr>
      <vt:lpstr>Courier New</vt:lpstr>
      <vt:lpstr>Wingdings</vt:lpstr>
      <vt:lpstr>Wingdings 2</vt:lpstr>
      <vt:lpstr>Office Theme</vt:lpstr>
      <vt:lpstr>Forewind (LBC)</vt:lpstr>
      <vt:lpstr>Flow</vt:lpstr>
      <vt:lpstr>Acrobat Document</vt:lpstr>
      <vt:lpstr>PowerPoint Presentation</vt:lpstr>
      <vt:lpstr>PowerPoint Presentation</vt:lpstr>
      <vt:lpstr>Forewind Promotional Film</vt:lpstr>
      <vt:lpstr>Forewind</vt:lpstr>
      <vt:lpstr>Dogger Bank Zone – size comparison   </vt:lpstr>
      <vt:lpstr>Grid Connections</vt:lpstr>
      <vt:lpstr>On Shore Grid Connections</vt:lpstr>
      <vt:lpstr>A Brief History of Wind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 Energy Supply</vt:lpstr>
      <vt:lpstr>Offshore Wind Turbine Film</vt:lpstr>
      <vt:lpstr>New build vessel – “Brave Tern” </vt:lpstr>
      <vt:lpstr>Zone development approach</vt:lpstr>
      <vt:lpstr>Marine operations</vt:lpstr>
      <vt:lpstr>Summary of progress: Dogger Bank Teesside A&amp;B</vt:lpstr>
      <vt:lpstr>Process and Costs</vt:lpstr>
      <vt:lpstr>Discussion and Questions</vt:lpstr>
      <vt:lpstr>  Session 2  </vt:lpstr>
      <vt:lpstr>  Biodiversity Group  </vt:lpstr>
      <vt:lpstr>  Energy Group  </vt:lpstr>
      <vt:lpstr>  Skills and Careers Group  </vt:lpstr>
      <vt:lpstr>  Biodiversity Group  </vt:lpstr>
      <vt:lpstr>  Next Session  </vt:lpstr>
      <vt:lpstr>Whole School or Year Group Activity</vt:lpstr>
      <vt:lpstr>  Mapping an Offshore Wind Turbine on School Field  </vt:lpstr>
      <vt:lpstr>  Mapping an Offshore Wind Turbine on School Field  </vt:lpstr>
    </vt:vector>
  </TitlesOfParts>
  <Company>ICTSS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Champions for Wind Project St Anne’s Primary School</dc:title>
  <dc:creator>User</dc:creator>
  <cp:lastModifiedBy>CARGILL, CHLOE (PGR)</cp:lastModifiedBy>
  <cp:revision>34</cp:revision>
  <cp:lastPrinted>2014-05-21T09:27:16Z</cp:lastPrinted>
  <dcterms:created xsi:type="dcterms:W3CDTF">2014-05-16T13:03:43Z</dcterms:created>
  <dcterms:modified xsi:type="dcterms:W3CDTF">2022-11-01T15:39:25Z</dcterms:modified>
</cp:coreProperties>
</file>