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Amatic SC" panose="020B0604020202020204" pitchFamily="2" charset="-79"/>
      <p:regular r:id="rId18"/>
      <p:bold r:id="rId19"/>
    </p:embeddedFont>
    <p:embeddedFont>
      <p:font typeface="Architects Daughter" panose="020B0604020202020204" charset="0"/>
      <p:regular r:id="rId20"/>
    </p:embeddedFont>
    <p:embeddedFont>
      <p:font typeface="Calibri" panose="020F0502020204030204" pitchFamily="34" charset="0"/>
      <p:regular r:id="rId21"/>
      <p:bold r:id="rId22"/>
      <p:italic r:id="rId23"/>
      <p:boldItalic r:id="rId24"/>
    </p:embeddedFont>
    <p:embeddedFont>
      <p:font typeface="Gill Sans" panose="020B0604020202020204" charset="0"/>
      <p:regular r:id="rId25"/>
      <p:bold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D3C043-74B4-4AF3-95F3-C679E15CDFBE}">
  <a:tblStyle styleId="{90D3C043-74B4-4AF3-95F3-C679E15CDFB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83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Hurst" userId="1abcefcd-3284-4e5c-b4e0-6c259b0a44b8" providerId="ADAL" clId="{0A555402-7B44-4DF5-9DA7-F732104FBF22}"/>
    <pc:docChg chg="modSld">
      <pc:chgData name="Richard Hurst" userId="1abcefcd-3284-4e5c-b4e0-6c259b0a44b8" providerId="ADAL" clId="{0A555402-7B44-4DF5-9DA7-F732104FBF22}" dt="2023-08-29T14:22:26.201" v="1" actId="20577"/>
      <pc:docMkLst>
        <pc:docMk/>
      </pc:docMkLst>
      <pc:sldChg chg="modSp mod">
        <pc:chgData name="Richard Hurst" userId="1abcefcd-3284-4e5c-b4e0-6c259b0a44b8" providerId="ADAL" clId="{0A555402-7B44-4DF5-9DA7-F732104FBF22}" dt="2023-08-29T14:22:26.201" v="1" actId="20577"/>
        <pc:sldMkLst>
          <pc:docMk/>
          <pc:sldMk cId="0" sldId="268"/>
        </pc:sldMkLst>
        <pc:spChg chg="mod">
          <ac:chgData name="Richard Hurst" userId="1abcefcd-3284-4e5c-b4e0-6c259b0a44b8" providerId="ADAL" clId="{0A555402-7B44-4DF5-9DA7-F732104FBF22}" dt="2023-08-29T14:22:26.201" v="1" actId="20577"/>
          <ac:spMkLst>
            <pc:docMk/>
            <pc:sldMk cId="0" sldId="268"/>
            <ac:spMk id="29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51e81d5a72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251e81d5a72_0_4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556644f60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556644f60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556644f607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556644f60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556644f607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556644f60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556644f60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556644f60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55e8f91169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55e8f9116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51e81d5a72_0_439:notes"/>
          <p:cNvSpPr>
            <a:spLocks noGrp="1" noRot="1" noChangeAspect="1"/>
          </p:cNvSpPr>
          <p:nvPr>
            <p:ph type="sldImg" idx="2"/>
          </p:nvPr>
        </p:nvSpPr>
        <p:spPr>
          <a:xfrm>
            <a:off x="91291" y="685838"/>
            <a:ext cx="66756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51e81d5a72_0_439: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537a9275b6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537a9275b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546002359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5460023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5460023594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546002359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546002359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546002359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546002359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546002359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546002359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546002359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546002359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546002359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2">
  <p:cSld name="1_Blank_2">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rmAutofit/>
          </a:bodyPr>
          <a:lstStyle>
            <a:lvl1pPr marL="0" marR="0" lvl="0" indent="0" algn="l" rtl="0">
              <a:spcBef>
                <a:spcPts val="0"/>
              </a:spcBef>
              <a:buNone/>
              <a:defRPr sz="1400" b="0" i="0" u="none" strike="noStrike" cap="none">
                <a:solidFill>
                  <a:schemeClr val="dk1"/>
                </a:solidFill>
                <a:latin typeface="Calibri"/>
                <a:ea typeface="Calibri"/>
                <a:cs typeface="Calibri"/>
                <a:sym typeface="Calibri"/>
              </a:defRPr>
            </a:lvl1pPr>
            <a:lvl2pPr marL="0" marR="0" lvl="1" indent="0" algn="l" rtl="0">
              <a:spcBef>
                <a:spcPts val="0"/>
              </a:spcBef>
              <a:buNone/>
              <a:defRPr sz="1400" b="0" i="0" u="none" strike="noStrike" cap="none">
                <a:solidFill>
                  <a:schemeClr val="dk1"/>
                </a:solidFill>
                <a:latin typeface="Calibri"/>
                <a:ea typeface="Calibri"/>
                <a:cs typeface="Calibri"/>
                <a:sym typeface="Calibri"/>
              </a:defRPr>
            </a:lvl2pPr>
            <a:lvl3pPr marL="0" marR="0" lvl="2" indent="0" algn="l" rtl="0">
              <a:spcBef>
                <a:spcPts val="0"/>
              </a:spcBef>
              <a:buNone/>
              <a:defRPr sz="1400" b="0" i="0" u="none" strike="noStrike" cap="none">
                <a:solidFill>
                  <a:schemeClr val="dk1"/>
                </a:solidFill>
                <a:latin typeface="Calibri"/>
                <a:ea typeface="Calibri"/>
                <a:cs typeface="Calibri"/>
                <a:sym typeface="Calibri"/>
              </a:defRPr>
            </a:lvl3pPr>
            <a:lvl4pPr marL="0" marR="0" lvl="3" indent="0" algn="l" rtl="0">
              <a:spcBef>
                <a:spcPts val="0"/>
              </a:spcBef>
              <a:buNone/>
              <a:defRPr sz="1400" b="0" i="0" u="none" strike="noStrike" cap="none">
                <a:solidFill>
                  <a:schemeClr val="dk1"/>
                </a:solidFill>
                <a:latin typeface="Calibri"/>
                <a:ea typeface="Calibri"/>
                <a:cs typeface="Calibri"/>
                <a:sym typeface="Calibri"/>
              </a:defRPr>
            </a:lvl4pPr>
            <a:lvl5pPr marL="0" marR="0" lvl="4" indent="0" algn="l" rtl="0">
              <a:spcBef>
                <a:spcPts val="0"/>
              </a:spcBef>
              <a:buNone/>
              <a:defRPr sz="1400" b="0" i="0" u="none" strike="noStrike" cap="none">
                <a:solidFill>
                  <a:schemeClr val="dk1"/>
                </a:solidFill>
                <a:latin typeface="Calibri"/>
                <a:ea typeface="Calibri"/>
                <a:cs typeface="Calibri"/>
                <a:sym typeface="Calibri"/>
              </a:defRPr>
            </a:lvl5pPr>
            <a:lvl6pPr marL="0" marR="0" lvl="5" indent="0" algn="l" rtl="0">
              <a:spcBef>
                <a:spcPts val="0"/>
              </a:spcBef>
              <a:buNone/>
              <a:defRPr sz="1400" b="0" i="0" u="none" strike="noStrike" cap="none">
                <a:solidFill>
                  <a:schemeClr val="dk1"/>
                </a:solidFill>
                <a:latin typeface="Calibri"/>
                <a:ea typeface="Calibri"/>
                <a:cs typeface="Calibri"/>
                <a:sym typeface="Calibri"/>
              </a:defRPr>
            </a:lvl6pPr>
            <a:lvl7pPr marL="0" marR="0" lvl="6" indent="0" algn="l" rtl="0">
              <a:spcBef>
                <a:spcPts val="0"/>
              </a:spcBef>
              <a:buNone/>
              <a:defRPr sz="1400" b="0" i="0" u="none" strike="noStrike" cap="none">
                <a:solidFill>
                  <a:schemeClr val="dk1"/>
                </a:solidFill>
                <a:latin typeface="Calibri"/>
                <a:ea typeface="Calibri"/>
                <a:cs typeface="Calibri"/>
                <a:sym typeface="Calibri"/>
              </a:defRPr>
            </a:lvl7pPr>
            <a:lvl8pPr marL="0" marR="0" lvl="7" indent="0" algn="l" rtl="0">
              <a:spcBef>
                <a:spcPts val="0"/>
              </a:spcBef>
              <a:buNone/>
              <a:defRPr sz="1400" b="0" i="0" u="none" strike="noStrike" cap="none">
                <a:solidFill>
                  <a:schemeClr val="dk1"/>
                </a:solidFill>
                <a:latin typeface="Calibri"/>
                <a:ea typeface="Calibri"/>
                <a:cs typeface="Calibri"/>
                <a:sym typeface="Calibri"/>
              </a:defRPr>
            </a:lvl8pPr>
            <a:lvl9pPr marL="0" marR="0" lvl="8" indent="0" algn="l" rtl="0">
              <a:spcBef>
                <a:spcPts val="0"/>
              </a:spcBef>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54" name="Google Shape;54;p13"/>
          <p:cNvSpPr/>
          <p:nvPr/>
        </p:nvSpPr>
        <p:spPr>
          <a:xfrm>
            <a:off x="0" y="0"/>
            <a:ext cx="9144000" cy="548100"/>
          </a:xfrm>
          <a:prstGeom prst="rect">
            <a:avLst/>
          </a:prstGeom>
          <a:solidFill>
            <a:srgbClr val="7030A0"/>
          </a:solidFill>
          <a:ln w="76200"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 name="Google Shape;55;p13"/>
          <p:cNvSpPr/>
          <p:nvPr/>
        </p:nvSpPr>
        <p:spPr>
          <a:xfrm>
            <a:off x="65314" y="-30236"/>
            <a:ext cx="2103000" cy="6387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GB" sz="1400" b="1">
                <a:solidFill>
                  <a:schemeClr val="lt1"/>
                </a:solidFill>
                <a:latin typeface="Calibri"/>
                <a:ea typeface="Calibri"/>
                <a:cs typeface="Calibri"/>
                <a:sym typeface="Calibri"/>
              </a:rPr>
              <a:t>Aspire:</a:t>
            </a:r>
            <a:endParaRPr sz="1100"/>
          </a:p>
          <a:p>
            <a:pPr marL="0" marR="0" lvl="0" indent="0" algn="l" rtl="0">
              <a:lnSpc>
                <a:spcPct val="150000"/>
              </a:lnSpc>
              <a:spcBef>
                <a:spcPts val="0"/>
              </a:spcBef>
              <a:spcAft>
                <a:spcPts val="0"/>
              </a:spcAft>
              <a:buNone/>
            </a:pPr>
            <a:r>
              <a:rPr lang="en-GB" sz="1400" b="1">
                <a:solidFill>
                  <a:schemeClr val="lt1"/>
                </a:solidFill>
                <a:latin typeface="Calibri"/>
                <a:ea typeface="Calibri"/>
                <a:cs typeface="Calibri"/>
                <a:sym typeface="Calibri"/>
              </a:rPr>
              <a:t>Challenge:</a:t>
            </a:r>
            <a:endParaRPr sz="1100"/>
          </a:p>
        </p:txBody>
      </p:sp>
      <p:sp>
        <p:nvSpPr>
          <p:cNvPr id="56" name="Google Shape;56;p13"/>
          <p:cNvSpPr txBox="1">
            <a:spLocks noGrp="1"/>
          </p:cNvSpPr>
          <p:nvPr>
            <p:ph type="body" idx="1"/>
          </p:nvPr>
        </p:nvSpPr>
        <p:spPr>
          <a:xfrm>
            <a:off x="857251" y="215503"/>
            <a:ext cx="7896300" cy="2892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12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7" name="Google Shape;57;p13"/>
          <p:cNvSpPr txBox="1">
            <a:spLocks noGrp="1"/>
          </p:cNvSpPr>
          <p:nvPr>
            <p:ph type="body" idx="2"/>
          </p:nvPr>
        </p:nvSpPr>
        <p:spPr>
          <a:xfrm>
            <a:off x="857251" y="-110403"/>
            <a:ext cx="7896300" cy="2892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12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ydales Lesson Template" type="title">
  <p:cSld name="TITLE">
    <p:bg>
      <p:bgPr>
        <a:solidFill>
          <a:srgbClr val="F8EAD1"/>
        </a:solidFill>
        <a:effectLst/>
      </p:bgPr>
    </p:bg>
    <p:spTree>
      <p:nvGrpSpPr>
        <p:cNvPr id="1" name="Shape 68"/>
        <p:cNvGrpSpPr/>
        <p:nvPr/>
      </p:nvGrpSpPr>
      <p:grpSpPr>
        <a:xfrm>
          <a:off x="0" y="0"/>
          <a:ext cx="0" cy="0"/>
          <a:chOff x="0" y="0"/>
          <a:chExt cx="0" cy="0"/>
        </a:xfrm>
      </p:grpSpPr>
      <p:sp>
        <p:nvSpPr>
          <p:cNvPr id="69" name="Google Shape;69;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0" name="Google Shape;70;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1" name="Google Shape;7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p:cSld name="CUSTOM">
    <p:bg>
      <p:bgPr>
        <a:solidFill>
          <a:srgbClr val="F3E3C5"/>
        </a:solidFill>
        <a:effectLst/>
      </p:bgPr>
    </p:bg>
    <p:spTree>
      <p:nvGrpSpPr>
        <p:cNvPr id="1" name="Shape 72"/>
        <p:cNvGrpSpPr/>
        <p:nvPr/>
      </p:nvGrpSpPr>
      <p:grpSpPr>
        <a:xfrm>
          <a:off x="0" y="0"/>
          <a:ext cx="0" cy="0"/>
          <a:chOff x="0" y="0"/>
          <a:chExt cx="0" cy="0"/>
        </a:xfrm>
      </p:grpSpPr>
      <p:sp>
        <p:nvSpPr>
          <p:cNvPr id="73" name="Google Shape;73;p17"/>
          <p:cNvSpPr/>
          <p:nvPr/>
        </p:nvSpPr>
        <p:spPr>
          <a:xfrm>
            <a:off x="0" y="-67600"/>
            <a:ext cx="9144000" cy="761400"/>
          </a:xfrm>
          <a:prstGeom prst="rect">
            <a:avLst/>
          </a:prstGeom>
          <a:solidFill>
            <a:srgbClr val="F3E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3899337" y="2532631"/>
            <a:ext cx="4984200" cy="1115100"/>
          </a:xfrm>
          <a:prstGeom prst="roundRect">
            <a:avLst>
              <a:gd name="adj" fmla="val 16667"/>
            </a:avLst>
          </a:prstGeom>
          <a:solidFill>
            <a:srgbClr val="D9D2E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p:txBody>
      </p:sp>
      <p:sp>
        <p:nvSpPr>
          <p:cNvPr id="75" name="Google Shape;75;p17"/>
          <p:cNvSpPr/>
          <p:nvPr/>
        </p:nvSpPr>
        <p:spPr>
          <a:xfrm>
            <a:off x="3899337" y="1084831"/>
            <a:ext cx="4984200" cy="1115100"/>
          </a:xfrm>
          <a:prstGeom prst="roundRect">
            <a:avLst>
              <a:gd name="adj" fmla="val 16667"/>
            </a:avLst>
          </a:prstGeom>
          <a:solidFill>
            <a:srgbClr val="D9D2E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p:txBody>
      </p:sp>
      <p:sp>
        <p:nvSpPr>
          <p:cNvPr id="76" name="Google Shape;76;p17"/>
          <p:cNvSpPr txBox="1"/>
          <p:nvPr/>
        </p:nvSpPr>
        <p:spPr>
          <a:xfrm>
            <a:off x="1077250" y="4501200"/>
            <a:ext cx="4581900" cy="642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3000" b="1">
                <a:solidFill>
                  <a:srgbClr val="351C75"/>
                </a:solidFill>
                <a:latin typeface="Amatic SC"/>
                <a:ea typeface="Amatic SC"/>
                <a:cs typeface="Amatic SC"/>
                <a:sym typeface="Amatic SC"/>
              </a:rPr>
              <a:t>Be Safe. Be Respectful. Be Responsible</a:t>
            </a:r>
            <a:r>
              <a:rPr lang="en-GB" sz="3500" b="1">
                <a:solidFill>
                  <a:srgbClr val="674EA7"/>
                </a:solidFill>
                <a:latin typeface="Amatic SC"/>
                <a:ea typeface="Amatic SC"/>
                <a:cs typeface="Amatic SC"/>
                <a:sym typeface="Amatic SC"/>
              </a:rPr>
              <a:t>.</a:t>
            </a:r>
            <a:endParaRPr sz="3500" b="1">
              <a:solidFill>
                <a:srgbClr val="674EA7"/>
              </a:solidFill>
              <a:latin typeface="Amatic SC"/>
              <a:ea typeface="Amatic SC"/>
              <a:cs typeface="Amatic SC"/>
              <a:sym typeface="Amatic SC"/>
            </a:endParaRPr>
          </a:p>
        </p:txBody>
      </p:sp>
      <p:pic>
        <p:nvPicPr>
          <p:cNvPr id="77" name="Google Shape;77;p17"/>
          <p:cNvPicPr preferRelativeResize="0"/>
          <p:nvPr/>
        </p:nvPicPr>
        <p:blipFill>
          <a:blip r:embed="rId2">
            <a:alphaModFix/>
          </a:blip>
          <a:stretch>
            <a:fillRect/>
          </a:stretch>
        </p:blipFill>
        <p:spPr>
          <a:xfrm>
            <a:off x="3459625" y="986875"/>
            <a:ext cx="5499775" cy="505100"/>
          </a:xfrm>
          <a:prstGeom prst="rect">
            <a:avLst/>
          </a:prstGeom>
          <a:noFill/>
          <a:ln>
            <a:noFill/>
          </a:ln>
        </p:spPr>
      </p:pic>
      <p:sp>
        <p:nvSpPr>
          <p:cNvPr id="78" name="Google Shape;78;p17"/>
          <p:cNvSpPr txBox="1"/>
          <p:nvPr/>
        </p:nvSpPr>
        <p:spPr>
          <a:xfrm>
            <a:off x="647400" y="0"/>
            <a:ext cx="8496600" cy="1115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GB" sz="6500" b="1">
                <a:solidFill>
                  <a:srgbClr val="351C75"/>
                </a:solidFill>
                <a:latin typeface="Amatic SC"/>
                <a:ea typeface="Amatic SC"/>
                <a:cs typeface="Amatic SC"/>
                <a:sym typeface="Amatic SC"/>
              </a:rPr>
              <a:t>LEARNING INTENTIONS:</a:t>
            </a:r>
            <a:endParaRPr sz="6500" b="1">
              <a:solidFill>
                <a:srgbClr val="351C75"/>
              </a:solidFill>
              <a:latin typeface="Amatic SC"/>
              <a:ea typeface="Amatic SC"/>
              <a:cs typeface="Amatic SC"/>
              <a:sym typeface="Amatic SC"/>
            </a:endParaRPr>
          </a:p>
        </p:txBody>
      </p:sp>
      <p:pic>
        <p:nvPicPr>
          <p:cNvPr id="79" name="Google Shape;79;p17"/>
          <p:cNvPicPr preferRelativeResize="0"/>
          <p:nvPr/>
        </p:nvPicPr>
        <p:blipFill>
          <a:blip r:embed="rId2">
            <a:alphaModFix/>
          </a:blip>
          <a:stretch>
            <a:fillRect/>
          </a:stretch>
        </p:blipFill>
        <p:spPr>
          <a:xfrm>
            <a:off x="3459625" y="2344200"/>
            <a:ext cx="5499775" cy="505100"/>
          </a:xfrm>
          <a:prstGeom prst="rect">
            <a:avLst/>
          </a:prstGeom>
          <a:noFill/>
          <a:ln>
            <a:noFill/>
          </a:ln>
        </p:spPr>
      </p:pic>
      <p:pic>
        <p:nvPicPr>
          <p:cNvPr id="80" name="Google Shape;80;p17"/>
          <p:cNvPicPr preferRelativeResize="0"/>
          <p:nvPr/>
        </p:nvPicPr>
        <p:blipFill>
          <a:blip r:embed="rId3">
            <a:alphaModFix/>
          </a:blip>
          <a:stretch>
            <a:fillRect/>
          </a:stretch>
        </p:blipFill>
        <p:spPr>
          <a:xfrm>
            <a:off x="0" y="750100"/>
            <a:ext cx="4203900" cy="4025200"/>
          </a:xfrm>
          <a:prstGeom prst="rect">
            <a:avLst/>
          </a:prstGeom>
          <a:noFill/>
          <a:ln>
            <a:noFill/>
          </a:ln>
        </p:spPr>
      </p:pic>
      <p:sp>
        <p:nvSpPr>
          <p:cNvPr id="81" name="Google Shape;81;p17"/>
          <p:cNvSpPr txBox="1"/>
          <p:nvPr/>
        </p:nvSpPr>
        <p:spPr>
          <a:xfrm>
            <a:off x="3692175" y="986825"/>
            <a:ext cx="2117100" cy="5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400" b="1">
                <a:solidFill>
                  <a:srgbClr val="FFFFFF"/>
                </a:solidFill>
                <a:latin typeface="Amatic SC"/>
                <a:ea typeface="Amatic SC"/>
                <a:cs typeface="Amatic SC"/>
                <a:sym typeface="Amatic SC"/>
              </a:rPr>
              <a:t>TOPIC QUESTION:</a:t>
            </a:r>
            <a:endParaRPr sz="2400" b="1">
              <a:solidFill>
                <a:srgbClr val="FFFFFF"/>
              </a:solidFill>
              <a:latin typeface="Amatic SC"/>
              <a:ea typeface="Amatic SC"/>
              <a:cs typeface="Amatic SC"/>
              <a:sym typeface="Amatic SC"/>
            </a:endParaRPr>
          </a:p>
        </p:txBody>
      </p:sp>
      <p:sp>
        <p:nvSpPr>
          <p:cNvPr id="82" name="Google Shape;82;p17"/>
          <p:cNvSpPr txBox="1"/>
          <p:nvPr/>
        </p:nvSpPr>
        <p:spPr>
          <a:xfrm>
            <a:off x="3692175" y="2296975"/>
            <a:ext cx="2117100" cy="5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400" b="1">
                <a:solidFill>
                  <a:srgbClr val="FFFFFF"/>
                </a:solidFill>
                <a:latin typeface="Amatic SC"/>
                <a:ea typeface="Amatic SC"/>
                <a:cs typeface="Amatic SC"/>
                <a:sym typeface="Amatic SC"/>
              </a:rPr>
              <a:t>LESSON QUESTION:</a:t>
            </a:r>
            <a:endParaRPr sz="2400" b="1">
              <a:solidFill>
                <a:srgbClr val="FFFFFF"/>
              </a:solidFill>
              <a:latin typeface="Amatic SC"/>
              <a:ea typeface="Amatic SC"/>
              <a:cs typeface="Amatic SC"/>
              <a:sym typeface="Amatic SC"/>
            </a:endParaRPr>
          </a:p>
        </p:txBody>
      </p:sp>
      <p:pic>
        <p:nvPicPr>
          <p:cNvPr id="83" name="Google Shape;83;p17" descr="A picture containing drawing&#10;&#10;Description automatically generated"/>
          <p:cNvPicPr preferRelativeResize="0"/>
          <p:nvPr/>
        </p:nvPicPr>
        <p:blipFill rotWithShape="1">
          <a:blip r:embed="rId4">
            <a:alphaModFix/>
          </a:blip>
          <a:srcRect/>
          <a:stretch/>
        </p:blipFill>
        <p:spPr>
          <a:xfrm>
            <a:off x="7050883" y="4410909"/>
            <a:ext cx="2093117" cy="73259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6" name="Google Shape;8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73200" y="6903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19"/>
          <p:cNvSpPr txBox="1">
            <a:spLocks noGrp="1"/>
          </p:cNvSpPr>
          <p:nvPr>
            <p:ph type="body" idx="1"/>
          </p:nvPr>
        </p:nvSpPr>
        <p:spPr>
          <a:xfrm>
            <a:off x="73200" y="1221875"/>
            <a:ext cx="8759100" cy="35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0" name="Google Shape;9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269050" y="6025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0"/>
          <p:cNvSpPr txBox="1">
            <a:spLocks noGrp="1"/>
          </p:cNvSpPr>
          <p:nvPr>
            <p:ph type="body" idx="1"/>
          </p:nvPr>
        </p:nvSpPr>
        <p:spPr>
          <a:xfrm>
            <a:off x="67100" y="1008600"/>
            <a:ext cx="4253700" cy="3991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4" name="Google Shape;94;p20"/>
          <p:cNvSpPr txBox="1">
            <a:spLocks noGrp="1"/>
          </p:cNvSpPr>
          <p:nvPr>
            <p:ph type="body" idx="2"/>
          </p:nvPr>
        </p:nvSpPr>
        <p:spPr>
          <a:xfrm>
            <a:off x="4683250" y="1113000"/>
            <a:ext cx="4106400" cy="388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5" name="Google Shape;9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311700" y="6404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357300" y="436400"/>
            <a:ext cx="74664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1" name="Google Shape;101;p22"/>
          <p:cNvSpPr txBox="1">
            <a:spLocks noGrp="1"/>
          </p:cNvSpPr>
          <p:nvPr>
            <p:ph type="body" idx="1"/>
          </p:nvPr>
        </p:nvSpPr>
        <p:spPr>
          <a:xfrm>
            <a:off x="219450" y="1160950"/>
            <a:ext cx="2900400" cy="3408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2" name="Google Shape;10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490250" y="450150"/>
            <a:ext cx="80235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5" name="Google Shape;10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6"/>
        <p:cNvGrpSpPr/>
        <p:nvPr/>
      </p:nvGrpSpPr>
      <p:grpSpPr>
        <a:xfrm>
          <a:off x="0" y="0"/>
          <a:ext cx="0" cy="0"/>
          <a:chOff x="0" y="0"/>
          <a:chExt cx="0" cy="0"/>
        </a:xfrm>
      </p:grpSpPr>
      <p:sp>
        <p:nvSpPr>
          <p:cNvPr id="107" name="Google Shape;107;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9" name="Google Shape;109;p2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0" name="Google Shape;110;p2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1" name="Google Shape;11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2"/>
        <p:cNvGrpSpPr/>
        <p:nvPr/>
      </p:nvGrpSpPr>
      <p:grpSpPr>
        <a:xfrm>
          <a:off x="0" y="0"/>
          <a:ext cx="0" cy="0"/>
          <a:chOff x="0" y="0"/>
          <a:chExt cx="0" cy="0"/>
        </a:xfrm>
      </p:grpSpPr>
      <p:sp>
        <p:nvSpPr>
          <p:cNvPr id="113" name="Google Shape;113;p2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14" name="Google Shape;11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5"/>
        <p:cNvGrpSpPr/>
        <p:nvPr/>
      </p:nvGrpSpPr>
      <p:grpSpPr>
        <a:xfrm>
          <a:off x="0" y="0"/>
          <a:ext cx="0" cy="0"/>
          <a:chOff x="0" y="0"/>
          <a:chExt cx="0" cy="0"/>
        </a:xfrm>
      </p:grpSpPr>
      <p:sp>
        <p:nvSpPr>
          <p:cNvPr id="116" name="Google Shape;116;p2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7" name="Google Shape;117;p2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8" name="Google Shape;118;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2">
  <p:cSld name="CUSTOM_3">
    <p:spTree>
      <p:nvGrpSpPr>
        <p:cNvPr id="1" name="Shape 121"/>
        <p:cNvGrpSpPr/>
        <p:nvPr/>
      </p:nvGrpSpPr>
      <p:grpSpPr>
        <a:xfrm>
          <a:off x="0" y="0"/>
          <a:ext cx="0" cy="0"/>
          <a:chOff x="0" y="0"/>
          <a:chExt cx="0" cy="0"/>
        </a:xfrm>
      </p:grpSpPr>
      <p:sp>
        <p:nvSpPr>
          <p:cNvPr id="122" name="Google Shape;122;p28"/>
          <p:cNvSpPr/>
          <p:nvPr/>
        </p:nvSpPr>
        <p:spPr>
          <a:xfrm>
            <a:off x="18925" y="75"/>
            <a:ext cx="9144000" cy="5143500"/>
          </a:xfrm>
          <a:prstGeom prst="rect">
            <a:avLst/>
          </a:prstGeom>
          <a:solidFill>
            <a:srgbClr val="F8E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8"/>
          <p:cNvSpPr txBox="1"/>
          <p:nvPr/>
        </p:nvSpPr>
        <p:spPr>
          <a:xfrm>
            <a:off x="6228525" y="141225"/>
            <a:ext cx="2726100" cy="19224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None/>
            </a:pPr>
            <a:r>
              <a:rPr lang="en-GB" sz="4450" b="1" i="0" u="none" strike="noStrike" cap="none">
                <a:solidFill>
                  <a:srgbClr val="351C75"/>
                </a:solidFill>
                <a:latin typeface="Amatic SC"/>
                <a:ea typeface="Amatic SC"/>
                <a:cs typeface="Amatic SC"/>
                <a:sym typeface="Amatic SC"/>
              </a:rPr>
              <a:t>Be Safe. </a:t>
            </a:r>
            <a:endParaRPr sz="4450" b="1" i="0" u="none" strike="noStrike" cap="none">
              <a:solidFill>
                <a:srgbClr val="351C75"/>
              </a:solidFill>
              <a:latin typeface="Amatic SC"/>
              <a:ea typeface="Amatic SC"/>
              <a:cs typeface="Amatic SC"/>
              <a:sym typeface="Amatic SC"/>
            </a:endParaRPr>
          </a:p>
          <a:p>
            <a:pPr marL="0" marR="0" lvl="0" indent="0" algn="l" rtl="0">
              <a:lnSpc>
                <a:spcPct val="100000"/>
              </a:lnSpc>
              <a:spcBef>
                <a:spcPts val="0"/>
              </a:spcBef>
              <a:spcAft>
                <a:spcPts val="0"/>
              </a:spcAft>
              <a:buNone/>
            </a:pPr>
            <a:r>
              <a:rPr lang="en-GB" sz="4450" b="1" i="0" u="none" strike="noStrike" cap="none">
                <a:solidFill>
                  <a:srgbClr val="351C75"/>
                </a:solidFill>
                <a:latin typeface="Amatic SC"/>
                <a:ea typeface="Amatic SC"/>
                <a:cs typeface="Amatic SC"/>
                <a:sym typeface="Amatic SC"/>
              </a:rPr>
              <a:t>Be Respectful. </a:t>
            </a:r>
            <a:endParaRPr sz="4450" b="1" i="0" u="none" strike="noStrike" cap="none">
              <a:solidFill>
                <a:srgbClr val="351C75"/>
              </a:solidFill>
              <a:latin typeface="Amatic SC"/>
              <a:ea typeface="Amatic SC"/>
              <a:cs typeface="Amatic SC"/>
              <a:sym typeface="Amatic SC"/>
            </a:endParaRPr>
          </a:p>
          <a:p>
            <a:pPr marL="0" marR="0" lvl="0" indent="0" algn="l" rtl="0">
              <a:lnSpc>
                <a:spcPct val="100000"/>
              </a:lnSpc>
              <a:spcBef>
                <a:spcPts val="0"/>
              </a:spcBef>
              <a:spcAft>
                <a:spcPts val="0"/>
              </a:spcAft>
              <a:buNone/>
            </a:pPr>
            <a:r>
              <a:rPr lang="en-GB" sz="4450" b="1" i="0" u="none" strike="noStrike" cap="none">
                <a:solidFill>
                  <a:srgbClr val="351C75"/>
                </a:solidFill>
                <a:latin typeface="Amatic SC"/>
                <a:ea typeface="Amatic SC"/>
                <a:cs typeface="Amatic SC"/>
                <a:sym typeface="Amatic SC"/>
              </a:rPr>
              <a:t>Be Responsible</a:t>
            </a:r>
            <a:r>
              <a:rPr lang="en-GB" sz="4825" b="1" i="0" u="none" strike="noStrike" cap="none">
                <a:solidFill>
                  <a:srgbClr val="674EA7"/>
                </a:solidFill>
                <a:latin typeface="Amatic SC"/>
                <a:ea typeface="Amatic SC"/>
                <a:cs typeface="Amatic SC"/>
                <a:sym typeface="Amatic SC"/>
              </a:rPr>
              <a:t>.</a:t>
            </a:r>
            <a:endParaRPr sz="2950" b="1" i="1" u="none" strike="noStrike" cap="none">
              <a:solidFill>
                <a:srgbClr val="674EA7"/>
              </a:solidFill>
              <a:latin typeface="Gill Sans"/>
              <a:ea typeface="Gill Sans"/>
              <a:cs typeface="Gill Sans"/>
              <a:sym typeface="Gill Sans"/>
            </a:endParaRPr>
          </a:p>
        </p:txBody>
      </p:sp>
      <p:pic>
        <p:nvPicPr>
          <p:cNvPr id="124" name="Google Shape;124;p28" descr="A picture containing drawing&#10;&#10;Description automatically generated"/>
          <p:cNvPicPr preferRelativeResize="0"/>
          <p:nvPr/>
        </p:nvPicPr>
        <p:blipFill rotWithShape="1">
          <a:blip r:embed="rId2">
            <a:alphaModFix/>
          </a:blip>
          <a:srcRect/>
          <a:stretch/>
        </p:blipFill>
        <p:spPr>
          <a:xfrm>
            <a:off x="7050883" y="4410909"/>
            <a:ext cx="2093117" cy="732591"/>
          </a:xfrm>
          <a:prstGeom prst="rect">
            <a:avLst/>
          </a:prstGeom>
          <a:noFill/>
          <a:ln>
            <a:noFill/>
          </a:ln>
        </p:spPr>
      </p:pic>
      <p:pic>
        <p:nvPicPr>
          <p:cNvPr id="125" name="Google Shape;125;p28"/>
          <p:cNvPicPr preferRelativeResize="0"/>
          <p:nvPr/>
        </p:nvPicPr>
        <p:blipFill>
          <a:blip r:embed="rId3">
            <a:alphaModFix/>
          </a:blip>
          <a:stretch>
            <a:fillRect/>
          </a:stretch>
        </p:blipFill>
        <p:spPr>
          <a:xfrm>
            <a:off x="0" y="0"/>
            <a:ext cx="3670351" cy="51435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2 1">
  <p:cSld name="CUSTOM_3_1">
    <p:spTree>
      <p:nvGrpSpPr>
        <p:cNvPr id="1" name="Shape 126"/>
        <p:cNvGrpSpPr/>
        <p:nvPr/>
      </p:nvGrpSpPr>
      <p:grpSpPr>
        <a:xfrm>
          <a:off x="0" y="0"/>
          <a:ext cx="0" cy="0"/>
          <a:chOff x="0" y="0"/>
          <a:chExt cx="0" cy="0"/>
        </a:xfrm>
      </p:grpSpPr>
      <p:sp>
        <p:nvSpPr>
          <p:cNvPr id="127" name="Google Shape;127;p29"/>
          <p:cNvSpPr/>
          <p:nvPr/>
        </p:nvSpPr>
        <p:spPr>
          <a:xfrm>
            <a:off x="0" y="-67600"/>
            <a:ext cx="9144000" cy="761400"/>
          </a:xfrm>
          <a:prstGeom prst="rect">
            <a:avLst/>
          </a:prstGeom>
          <a:solidFill>
            <a:srgbClr val="F3E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9"/>
          <p:cNvSpPr txBox="1">
            <a:spLocks noGrp="1"/>
          </p:cNvSpPr>
          <p:nvPr>
            <p:ph type="title"/>
          </p:nvPr>
        </p:nvSpPr>
        <p:spPr>
          <a:xfrm>
            <a:off x="182575" y="812675"/>
            <a:ext cx="8520600" cy="4650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9" name="Google Shape;129;p29"/>
          <p:cNvSpPr/>
          <p:nvPr/>
        </p:nvSpPr>
        <p:spPr>
          <a:xfrm>
            <a:off x="85200" y="37925"/>
            <a:ext cx="8973600" cy="596700"/>
          </a:xfrm>
          <a:prstGeom prst="roundRect">
            <a:avLst>
              <a:gd name="adj" fmla="val 16667"/>
            </a:avLst>
          </a:prstGeom>
          <a:solidFill>
            <a:srgbClr val="674E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9"/>
          <p:cNvSpPr/>
          <p:nvPr/>
        </p:nvSpPr>
        <p:spPr>
          <a:xfrm>
            <a:off x="120575" y="681550"/>
            <a:ext cx="8909700" cy="4111200"/>
          </a:xfrm>
          <a:prstGeom prst="roundRect">
            <a:avLst>
              <a:gd name="adj" fmla="val 5220"/>
            </a:avLst>
          </a:prstGeom>
          <a:solidFill>
            <a:srgbClr val="D9D2E9"/>
          </a:solidFill>
          <a:ln w="952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9"/>
          <p:cNvSpPr txBox="1"/>
          <p:nvPr/>
        </p:nvSpPr>
        <p:spPr>
          <a:xfrm>
            <a:off x="182568" y="-76675"/>
            <a:ext cx="3270300" cy="7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200" b="1">
                <a:solidFill>
                  <a:srgbClr val="FFFFFF"/>
                </a:solidFill>
                <a:latin typeface="Amatic SC"/>
                <a:ea typeface="Amatic SC"/>
                <a:cs typeface="Amatic SC"/>
                <a:sym typeface="Amatic SC"/>
              </a:rPr>
              <a:t>Revisiting: </a:t>
            </a:r>
            <a:endParaRPr sz="4200" b="1">
              <a:solidFill>
                <a:srgbClr val="FFFFFF"/>
              </a:solidFill>
              <a:latin typeface="Amatic SC"/>
              <a:ea typeface="Amatic SC"/>
              <a:cs typeface="Amatic SC"/>
              <a:sym typeface="Amatic SC"/>
            </a:endParaRPr>
          </a:p>
        </p:txBody>
      </p:sp>
      <p:sp>
        <p:nvSpPr>
          <p:cNvPr id="132" name="Google Shape;132;p29"/>
          <p:cNvSpPr txBox="1"/>
          <p:nvPr/>
        </p:nvSpPr>
        <p:spPr>
          <a:xfrm>
            <a:off x="56800" y="812675"/>
            <a:ext cx="8829600" cy="406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800">
              <a:latin typeface="Gill Sans"/>
              <a:ea typeface="Gill Sans"/>
              <a:cs typeface="Gill Sans"/>
              <a:sym typeface="Gill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2 1 2">
  <p:cSld name="CUSTOM_3_1_2">
    <p:spTree>
      <p:nvGrpSpPr>
        <p:cNvPr id="1" name="Shape 133"/>
        <p:cNvGrpSpPr/>
        <p:nvPr/>
      </p:nvGrpSpPr>
      <p:grpSpPr>
        <a:xfrm>
          <a:off x="0" y="0"/>
          <a:ext cx="0" cy="0"/>
          <a:chOff x="0" y="0"/>
          <a:chExt cx="0" cy="0"/>
        </a:xfrm>
      </p:grpSpPr>
      <p:sp>
        <p:nvSpPr>
          <p:cNvPr id="134" name="Google Shape;134;p30"/>
          <p:cNvSpPr/>
          <p:nvPr/>
        </p:nvSpPr>
        <p:spPr>
          <a:xfrm>
            <a:off x="0" y="-67600"/>
            <a:ext cx="9144000" cy="761400"/>
          </a:xfrm>
          <a:prstGeom prst="rect">
            <a:avLst/>
          </a:prstGeom>
          <a:solidFill>
            <a:srgbClr val="F3E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0"/>
          <p:cNvSpPr txBox="1">
            <a:spLocks noGrp="1"/>
          </p:cNvSpPr>
          <p:nvPr>
            <p:ph type="title"/>
          </p:nvPr>
        </p:nvSpPr>
        <p:spPr>
          <a:xfrm>
            <a:off x="182575" y="812675"/>
            <a:ext cx="8520600" cy="4650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6" name="Google Shape;136;p30"/>
          <p:cNvSpPr/>
          <p:nvPr/>
        </p:nvSpPr>
        <p:spPr>
          <a:xfrm>
            <a:off x="85200" y="37925"/>
            <a:ext cx="8973600" cy="596700"/>
          </a:xfrm>
          <a:prstGeom prst="roundRect">
            <a:avLst>
              <a:gd name="adj" fmla="val 16667"/>
            </a:avLst>
          </a:prstGeom>
          <a:solidFill>
            <a:srgbClr val="674E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0"/>
          <p:cNvSpPr/>
          <p:nvPr/>
        </p:nvSpPr>
        <p:spPr>
          <a:xfrm>
            <a:off x="120575" y="681550"/>
            <a:ext cx="8909700" cy="4111200"/>
          </a:xfrm>
          <a:prstGeom prst="roundRect">
            <a:avLst>
              <a:gd name="adj" fmla="val 5220"/>
            </a:avLst>
          </a:prstGeom>
          <a:solidFill>
            <a:srgbClr val="D9D2E9"/>
          </a:solidFill>
          <a:ln w="952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0"/>
          <p:cNvSpPr txBox="1"/>
          <p:nvPr/>
        </p:nvSpPr>
        <p:spPr>
          <a:xfrm>
            <a:off x="182568" y="-76675"/>
            <a:ext cx="3270300" cy="7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200" b="1">
                <a:solidFill>
                  <a:srgbClr val="FFFFFF"/>
                </a:solidFill>
                <a:latin typeface="Amatic SC"/>
                <a:ea typeface="Amatic SC"/>
                <a:cs typeface="Amatic SC"/>
                <a:sym typeface="Amatic SC"/>
              </a:rPr>
              <a:t> </a:t>
            </a:r>
            <a:endParaRPr sz="4200" b="1">
              <a:solidFill>
                <a:srgbClr val="FFFFFF"/>
              </a:solidFill>
              <a:latin typeface="Amatic SC"/>
              <a:ea typeface="Amatic SC"/>
              <a:cs typeface="Amatic SC"/>
              <a:sym typeface="Amatic SC"/>
            </a:endParaRPr>
          </a:p>
        </p:txBody>
      </p:sp>
      <p:sp>
        <p:nvSpPr>
          <p:cNvPr id="139" name="Google Shape;139;p30"/>
          <p:cNvSpPr txBox="1"/>
          <p:nvPr/>
        </p:nvSpPr>
        <p:spPr>
          <a:xfrm>
            <a:off x="56800" y="812675"/>
            <a:ext cx="8829600" cy="406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800">
              <a:latin typeface="Gill Sans"/>
              <a:ea typeface="Gill Sans"/>
              <a:cs typeface="Gill Sans"/>
              <a:sym typeface="Gill Sans"/>
            </a:endParaRPr>
          </a:p>
        </p:txBody>
      </p:sp>
      <p:sp>
        <p:nvSpPr>
          <p:cNvPr id="140" name="Google Shape;140;p30"/>
          <p:cNvSpPr/>
          <p:nvPr/>
        </p:nvSpPr>
        <p:spPr>
          <a:xfrm>
            <a:off x="6075900" y="661125"/>
            <a:ext cx="2982900" cy="1233900"/>
          </a:xfrm>
          <a:prstGeom prst="roundRect">
            <a:avLst>
              <a:gd name="adj" fmla="val 0"/>
            </a:avLst>
          </a:prstGeom>
          <a:solidFill>
            <a:srgbClr val="D9D2E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Architects Daughter"/>
              <a:ea typeface="Architects Daughter"/>
              <a:cs typeface="Architects Daughter"/>
              <a:sym typeface="Architects Daughter"/>
            </a:endParaRPr>
          </a:p>
          <a:p>
            <a:pPr marL="0" lvl="0" indent="0" algn="ctr" rtl="0">
              <a:spcBef>
                <a:spcPts val="0"/>
              </a:spcBef>
              <a:spcAft>
                <a:spcPts val="0"/>
              </a:spcAft>
              <a:buNone/>
            </a:pPr>
            <a:r>
              <a:rPr lang="en-GB" sz="1800">
                <a:latin typeface="Architects Daughter"/>
                <a:ea typeface="Architects Daughter"/>
                <a:cs typeface="Architects Daughter"/>
                <a:sym typeface="Architects Daughter"/>
              </a:rPr>
              <a:t>Find and record five new terms in the text.</a:t>
            </a:r>
            <a:endParaRPr sz="1800">
              <a:latin typeface="Architects Daughter"/>
              <a:ea typeface="Architects Daughter"/>
              <a:cs typeface="Architects Daughter"/>
              <a:sym typeface="Architects Daughter"/>
            </a:endParaRPr>
          </a:p>
        </p:txBody>
      </p:sp>
      <p:sp>
        <p:nvSpPr>
          <p:cNvPr id="141" name="Google Shape;141;p30"/>
          <p:cNvSpPr/>
          <p:nvPr/>
        </p:nvSpPr>
        <p:spPr>
          <a:xfrm>
            <a:off x="6075750" y="0"/>
            <a:ext cx="2982900" cy="1068600"/>
          </a:xfrm>
          <a:prstGeom prst="round2SameRect">
            <a:avLst>
              <a:gd name="adj1" fmla="val 16667"/>
              <a:gd name="adj2" fmla="val 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30"/>
          <p:cNvGrpSpPr/>
          <p:nvPr/>
        </p:nvGrpSpPr>
        <p:grpSpPr>
          <a:xfrm>
            <a:off x="6601110" y="99155"/>
            <a:ext cx="2157265" cy="832634"/>
            <a:chOff x="6070250" y="660963"/>
            <a:chExt cx="2950711" cy="1108110"/>
          </a:xfrm>
        </p:grpSpPr>
        <p:sp>
          <p:nvSpPr>
            <p:cNvPr id="143" name="Google Shape;143;p30"/>
            <p:cNvSpPr/>
            <p:nvPr/>
          </p:nvSpPr>
          <p:spPr>
            <a:xfrm>
              <a:off x="6797862" y="660963"/>
              <a:ext cx="2223098" cy="482240"/>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B4A7D6"/>
                      </a:gs>
                      <a:gs pos="100000">
                        <a:srgbClr val="674EA7"/>
                      </a:gs>
                    </a:gsLst>
                    <a:lin ang="5400012" scaled="0"/>
                  </a:gradFill>
                  <a:latin typeface="Architects Daughter"/>
                </a:rPr>
                <a:t>ocus</a:t>
              </a:r>
            </a:p>
          </p:txBody>
        </p:sp>
        <p:sp>
          <p:nvSpPr>
            <p:cNvPr id="144" name="Google Shape;144;p30"/>
            <p:cNvSpPr/>
            <p:nvPr/>
          </p:nvSpPr>
          <p:spPr>
            <a:xfrm>
              <a:off x="6070250" y="660975"/>
              <a:ext cx="782685" cy="1080937"/>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FF61AC"/>
                      </a:gs>
                      <a:gs pos="100000">
                        <a:srgbClr val="DF257D"/>
                      </a:gs>
                    </a:gsLst>
                    <a:lin ang="5400012" scaled="0"/>
                  </a:gradFill>
                  <a:latin typeface="Architects Daughter"/>
                </a:rPr>
                <a:t>F</a:t>
              </a:r>
            </a:p>
          </p:txBody>
        </p:sp>
        <p:sp>
          <p:nvSpPr>
            <p:cNvPr id="145" name="Google Shape;145;p30"/>
            <p:cNvSpPr/>
            <p:nvPr/>
          </p:nvSpPr>
          <p:spPr>
            <a:xfrm>
              <a:off x="6758962" y="1143188"/>
              <a:ext cx="1230827" cy="625885"/>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gradFill>
                    <a:gsLst>
                      <a:gs pos="0">
                        <a:srgbClr val="B4A7D6"/>
                      </a:gs>
                      <a:gs pos="100000">
                        <a:srgbClr val="674EA7"/>
                      </a:gs>
                    </a:gsLst>
                    <a:lin ang="5400012" scaled="0"/>
                  </a:gradFill>
                  <a:latin typeface="Architects Daughter"/>
                </a:rPr>
                <a:t>ive</a:t>
              </a: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2 1 2 1">
  <p:cSld name="CUSTOM_3_1_2_1">
    <p:spTree>
      <p:nvGrpSpPr>
        <p:cNvPr id="1" name="Shape 146"/>
        <p:cNvGrpSpPr/>
        <p:nvPr/>
      </p:nvGrpSpPr>
      <p:grpSpPr>
        <a:xfrm>
          <a:off x="0" y="0"/>
          <a:ext cx="0" cy="0"/>
          <a:chOff x="0" y="0"/>
          <a:chExt cx="0" cy="0"/>
        </a:xfrm>
      </p:grpSpPr>
      <p:sp>
        <p:nvSpPr>
          <p:cNvPr id="147" name="Google Shape;147;p31"/>
          <p:cNvSpPr/>
          <p:nvPr/>
        </p:nvSpPr>
        <p:spPr>
          <a:xfrm>
            <a:off x="0" y="-67600"/>
            <a:ext cx="9144000" cy="761400"/>
          </a:xfrm>
          <a:prstGeom prst="rect">
            <a:avLst/>
          </a:prstGeom>
          <a:solidFill>
            <a:srgbClr val="F3E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1"/>
          <p:cNvSpPr txBox="1">
            <a:spLocks noGrp="1"/>
          </p:cNvSpPr>
          <p:nvPr>
            <p:ph type="title"/>
          </p:nvPr>
        </p:nvSpPr>
        <p:spPr>
          <a:xfrm>
            <a:off x="182575" y="812675"/>
            <a:ext cx="8520600" cy="4650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9" name="Google Shape;149;p31"/>
          <p:cNvSpPr/>
          <p:nvPr/>
        </p:nvSpPr>
        <p:spPr>
          <a:xfrm>
            <a:off x="85200" y="37925"/>
            <a:ext cx="8973600" cy="596700"/>
          </a:xfrm>
          <a:prstGeom prst="roundRect">
            <a:avLst>
              <a:gd name="adj" fmla="val 16667"/>
            </a:avLst>
          </a:prstGeom>
          <a:solidFill>
            <a:srgbClr val="674E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1"/>
          <p:cNvSpPr/>
          <p:nvPr/>
        </p:nvSpPr>
        <p:spPr>
          <a:xfrm>
            <a:off x="120575" y="681550"/>
            <a:ext cx="8909700" cy="4111200"/>
          </a:xfrm>
          <a:prstGeom prst="roundRect">
            <a:avLst>
              <a:gd name="adj" fmla="val 5220"/>
            </a:avLst>
          </a:prstGeom>
          <a:solidFill>
            <a:srgbClr val="D9D2E9"/>
          </a:solidFill>
          <a:ln w="952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1"/>
          <p:cNvSpPr txBox="1"/>
          <p:nvPr/>
        </p:nvSpPr>
        <p:spPr>
          <a:xfrm>
            <a:off x="182568" y="-76675"/>
            <a:ext cx="3270300" cy="7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200" b="1">
                <a:solidFill>
                  <a:srgbClr val="FFFFFF"/>
                </a:solidFill>
                <a:latin typeface="Amatic SC"/>
                <a:ea typeface="Amatic SC"/>
                <a:cs typeface="Amatic SC"/>
                <a:sym typeface="Amatic SC"/>
              </a:rPr>
              <a:t> </a:t>
            </a:r>
            <a:endParaRPr sz="4200" b="1">
              <a:solidFill>
                <a:srgbClr val="FFFFFF"/>
              </a:solidFill>
              <a:latin typeface="Amatic SC"/>
              <a:ea typeface="Amatic SC"/>
              <a:cs typeface="Amatic SC"/>
              <a:sym typeface="Amatic SC"/>
            </a:endParaRPr>
          </a:p>
        </p:txBody>
      </p:sp>
      <p:sp>
        <p:nvSpPr>
          <p:cNvPr id="152" name="Google Shape;152;p31"/>
          <p:cNvSpPr txBox="1"/>
          <p:nvPr/>
        </p:nvSpPr>
        <p:spPr>
          <a:xfrm>
            <a:off x="56800" y="812675"/>
            <a:ext cx="8829600" cy="406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800">
              <a:latin typeface="Gill Sans"/>
              <a:ea typeface="Gill Sans"/>
              <a:cs typeface="Gill Sans"/>
              <a:sym typeface="Gill Sans"/>
            </a:endParaRPr>
          </a:p>
        </p:txBody>
      </p:sp>
      <p:pic>
        <p:nvPicPr>
          <p:cNvPr id="153" name="Google Shape;153;p31"/>
          <p:cNvPicPr preferRelativeResize="0"/>
          <p:nvPr/>
        </p:nvPicPr>
        <p:blipFill>
          <a:blip r:embed="rId2">
            <a:alphaModFix/>
          </a:blip>
          <a:stretch>
            <a:fillRect/>
          </a:stretch>
        </p:blipFill>
        <p:spPr>
          <a:xfrm>
            <a:off x="6387675" y="1"/>
            <a:ext cx="2671122" cy="15825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2 1 1">
  <p:cSld name="CUSTOM_3_1_1">
    <p:spTree>
      <p:nvGrpSpPr>
        <p:cNvPr id="1" name="Shape 154"/>
        <p:cNvGrpSpPr/>
        <p:nvPr/>
      </p:nvGrpSpPr>
      <p:grpSpPr>
        <a:xfrm>
          <a:off x="0" y="0"/>
          <a:ext cx="0" cy="0"/>
          <a:chOff x="0" y="0"/>
          <a:chExt cx="0" cy="0"/>
        </a:xfrm>
      </p:grpSpPr>
      <p:sp>
        <p:nvSpPr>
          <p:cNvPr id="155" name="Google Shape;155;p32"/>
          <p:cNvSpPr/>
          <p:nvPr/>
        </p:nvSpPr>
        <p:spPr>
          <a:xfrm>
            <a:off x="18925" y="75"/>
            <a:ext cx="9144000" cy="5143500"/>
          </a:xfrm>
          <a:prstGeom prst="rect">
            <a:avLst/>
          </a:prstGeom>
          <a:solidFill>
            <a:srgbClr val="F8E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2"/>
          <p:cNvSpPr/>
          <p:nvPr/>
        </p:nvSpPr>
        <p:spPr>
          <a:xfrm>
            <a:off x="104125" y="57375"/>
            <a:ext cx="8973600" cy="596700"/>
          </a:xfrm>
          <a:prstGeom prst="roundRect">
            <a:avLst>
              <a:gd name="adj" fmla="val 16667"/>
            </a:avLst>
          </a:prstGeom>
          <a:solidFill>
            <a:srgbClr val="674E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2"/>
          <p:cNvSpPr/>
          <p:nvPr/>
        </p:nvSpPr>
        <p:spPr>
          <a:xfrm>
            <a:off x="120575" y="681550"/>
            <a:ext cx="8909700" cy="4369500"/>
          </a:xfrm>
          <a:prstGeom prst="roundRect">
            <a:avLst>
              <a:gd name="adj" fmla="val 5220"/>
            </a:avLst>
          </a:prstGeom>
          <a:solidFill>
            <a:srgbClr val="674EA7"/>
          </a:solidFill>
          <a:ln w="952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2"/>
          <p:cNvSpPr txBox="1"/>
          <p:nvPr/>
        </p:nvSpPr>
        <p:spPr>
          <a:xfrm>
            <a:off x="120577" y="75"/>
            <a:ext cx="4487700" cy="7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200" b="1">
                <a:solidFill>
                  <a:srgbClr val="FFFFFF"/>
                </a:solidFill>
                <a:latin typeface="Amatic SC"/>
                <a:ea typeface="Amatic SC"/>
                <a:cs typeface="Amatic SC"/>
                <a:sym typeface="Amatic SC"/>
              </a:rPr>
              <a:t>Student Response Time: </a:t>
            </a:r>
            <a:endParaRPr sz="4200" b="1">
              <a:solidFill>
                <a:srgbClr val="FFFFFF"/>
              </a:solidFill>
              <a:latin typeface="Amatic SC"/>
              <a:ea typeface="Amatic SC"/>
              <a:cs typeface="Amatic SC"/>
              <a:sym typeface="Amatic SC"/>
            </a:endParaRPr>
          </a:p>
        </p:txBody>
      </p:sp>
      <p:sp>
        <p:nvSpPr>
          <p:cNvPr id="159" name="Google Shape;159;p32"/>
          <p:cNvSpPr txBox="1"/>
          <p:nvPr/>
        </p:nvSpPr>
        <p:spPr>
          <a:xfrm>
            <a:off x="-23300" y="812675"/>
            <a:ext cx="8909700" cy="406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 minute challenge">
  <p:cSld name="CUSTOM_2">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1191900" y="913425"/>
            <a:ext cx="7642800" cy="971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800"/>
              <a:buNone/>
              <a:defRPr sz="3600">
                <a:solidFill>
                  <a:srgbClr val="FFFFFF"/>
                </a:solidFill>
                <a:latin typeface="Gill Sans"/>
                <a:ea typeface="Gill Sans"/>
                <a:cs typeface="Gill Sans"/>
                <a:sym typeface="Gill Sans"/>
              </a:defRPr>
            </a:lvl1pPr>
            <a:lvl2pPr lvl="1" algn="l" rtl="0">
              <a:lnSpc>
                <a:spcPct val="100000"/>
              </a:lnSpc>
              <a:spcBef>
                <a:spcPts val="0"/>
              </a:spcBef>
              <a:spcAft>
                <a:spcPts val="0"/>
              </a:spcAft>
              <a:buSzPts val="2800"/>
              <a:buNone/>
              <a:defRPr sz="3600">
                <a:solidFill>
                  <a:srgbClr val="FFFFFF"/>
                </a:solidFill>
                <a:latin typeface="Gill Sans"/>
                <a:ea typeface="Gill Sans"/>
                <a:cs typeface="Gill Sans"/>
                <a:sym typeface="Gill Sans"/>
              </a:defRPr>
            </a:lvl2pPr>
            <a:lvl3pPr lvl="2" algn="l" rtl="0">
              <a:lnSpc>
                <a:spcPct val="100000"/>
              </a:lnSpc>
              <a:spcBef>
                <a:spcPts val="0"/>
              </a:spcBef>
              <a:spcAft>
                <a:spcPts val="0"/>
              </a:spcAft>
              <a:buSzPts val="2800"/>
              <a:buNone/>
              <a:defRPr sz="3600">
                <a:solidFill>
                  <a:srgbClr val="FFFFFF"/>
                </a:solidFill>
                <a:latin typeface="Gill Sans"/>
                <a:ea typeface="Gill Sans"/>
                <a:cs typeface="Gill Sans"/>
                <a:sym typeface="Gill Sans"/>
              </a:defRPr>
            </a:lvl3pPr>
            <a:lvl4pPr lvl="3" algn="l" rtl="0">
              <a:lnSpc>
                <a:spcPct val="100000"/>
              </a:lnSpc>
              <a:spcBef>
                <a:spcPts val="0"/>
              </a:spcBef>
              <a:spcAft>
                <a:spcPts val="0"/>
              </a:spcAft>
              <a:buSzPts val="2800"/>
              <a:buNone/>
              <a:defRPr sz="3600">
                <a:solidFill>
                  <a:srgbClr val="FFFFFF"/>
                </a:solidFill>
                <a:latin typeface="Gill Sans"/>
                <a:ea typeface="Gill Sans"/>
                <a:cs typeface="Gill Sans"/>
                <a:sym typeface="Gill Sans"/>
              </a:defRPr>
            </a:lvl4pPr>
            <a:lvl5pPr lvl="4" algn="l" rtl="0">
              <a:lnSpc>
                <a:spcPct val="100000"/>
              </a:lnSpc>
              <a:spcBef>
                <a:spcPts val="0"/>
              </a:spcBef>
              <a:spcAft>
                <a:spcPts val="0"/>
              </a:spcAft>
              <a:buSzPts val="2800"/>
              <a:buNone/>
              <a:defRPr sz="3600">
                <a:solidFill>
                  <a:srgbClr val="FFFFFF"/>
                </a:solidFill>
                <a:latin typeface="Gill Sans"/>
                <a:ea typeface="Gill Sans"/>
                <a:cs typeface="Gill Sans"/>
                <a:sym typeface="Gill Sans"/>
              </a:defRPr>
            </a:lvl5pPr>
            <a:lvl6pPr lvl="5" algn="l" rtl="0">
              <a:lnSpc>
                <a:spcPct val="100000"/>
              </a:lnSpc>
              <a:spcBef>
                <a:spcPts val="0"/>
              </a:spcBef>
              <a:spcAft>
                <a:spcPts val="0"/>
              </a:spcAft>
              <a:buSzPts val="2800"/>
              <a:buNone/>
              <a:defRPr sz="3600">
                <a:solidFill>
                  <a:srgbClr val="FFFFFF"/>
                </a:solidFill>
                <a:latin typeface="Gill Sans"/>
                <a:ea typeface="Gill Sans"/>
                <a:cs typeface="Gill Sans"/>
                <a:sym typeface="Gill Sans"/>
              </a:defRPr>
            </a:lvl6pPr>
            <a:lvl7pPr lvl="6" algn="l" rtl="0">
              <a:lnSpc>
                <a:spcPct val="100000"/>
              </a:lnSpc>
              <a:spcBef>
                <a:spcPts val="0"/>
              </a:spcBef>
              <a:spcAft>
                <a:spcPts val="0"/>
              </a:spcAft>
              <a:buSzPts val="2800"/>
              <a:buNone/>
              <a:defRPr sz="3600">
                <a:solidFill>
                  <a:srgbClr val="FFFFFF"/>
                </a:solidFill>
                <a:latin typeface="Gill Sans"/>
                <a:ea typeface="Gill Sans"/>
                <a:cs typeface="Gill Sans"/>
                <a:sym typeface="Gill Sans"/>
              </a:defRPr>
            </a:lvl7pPr>
            <a:lvl8pPr lvl="7" algn="l" rtl="0">
              <a:lnSpc>
                <a:spcPct val="100000"/>
              </a:lnSpc>
              <a:spcBef>
                <a:spcPts val="0"/>
              </a:spcBef>
              <a:spcAft>
                <a:spcPts val="0"/>
              </a:spcAft>
              <a:buSzPts val="2800"/>
              <a:buNone/>
              <a:defRPr sz="3600">
                <a:solidFill>
                  <a:srgbClr val="FFFFFF"/>
                </a:solidFill>
                <a:latin typeface="Gill Sans"/>
                <a:ea typeface="Gill Sans"/>
                <a:cs typeface="Gill Sans"/>
                <a:sym typeface="Gill Sans"/>
              </a:defRPr>
            </a:lvl8pPr>
            <a:lvl9pPr lvl="8" algn="l" rtl="0">
              <a:lnSpc>
                <a:spcPct val="100000"/>
              </a:lnSpc>
              <a:spcBef>
                <a:spcPts val="0"/>
              </a:spcBef>
              <a:spcAft>
                <a:spcPts val="0"/>
              </a:spcAft>
              <a:buSzPts val="2800"/>
              <a:buNone/>
              <a:defRPr sz="3600">
                <a:solidFill>
                  <a:srgbClr val="FFFFFF"/>
                </a:solidFill>
                <a:latin typeface="Gill Sans"/>
                <a:ea typeface="Gill Sans"/>
                <a:cs typeface="Gill Sans"/>
                <a:sym typeface="Gill Sans"/>
              </a:defRPr>
            </a:lvl9pPr>
          </a:lstStyle>
          <a:p>
            <a:endParaRPr/>
          </a:p>
        </p:txBody>
      </p:sp>
      <p:sp>
        <p:nvSpPr>
          <p:cNvPr id="162" name="Google Shape;162;p33"/>
          <p:cNvSpPr txBox="1">
            <a:spLocks noGrp="1"/>
          </p:cNvSpPr>
          <p:nvPr>
            <p:ph type="body" idx="1"/>
          </p:nvPr>
        </p:nvSpPr>
        <p:spPr>
          <a:xfrm>
            <a:off x="111750" y="1885125"/>
            <a:ext cx="6345300" cy="26286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Clr>
                <a:srgbClr val="000000"/>
              </a:buClr>
              <a:buSzPts val="2400"/>
              <a:buFont typeface="Gill Sans"/>
              <a:buChar char="●"/>
              <a:defRPr sz="2400">
                <a:solidFill>
                  <a:srgbClr val="000000"/>
                </a:solidFill>
                <a:latin typeface="Gill Sans"/>
                <a:ea typeface="Gill Sans"/>
                <a:cs typeface="Gill Sans"/>
                <a:sym typeface="Gill Sans"/>
              </a:defRPr>
            </a:lvl1pPr>
            <a:lvl2pPr marL="914400" lvl="1" indent="-317500" algn="l" rtl="0">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2pPr>
            <a:lvl3pPr marL="1371600" lvl="2" indent="-317500" algn="l" rtl="0">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3pPr>
            <a:lvl4pPr marL="1828800" lvl="3" indent="-317500" algn="l" rtl="0">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4pPr>
            <a:lvl5pPr marL="2286000" lvl="4" indent="-317500" algn="l" rtl="0">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5pPr>
            <a:lvl6pPr marL="2743200" lvl="5" indent="-317500" algn="l" rtl="0">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6pPr>
            <a:lvl7pPr marL="3200400" lvl="6" indent="-317500" algn="l" rtl="0">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7pPr>
            <a:lvl8pPr marL="3657600" lvl="7" indent="-317500" algn="l" rtl="0">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8pPr>
            <a:lvl9pPr marL="4114800" lvl="8" indent="-317500" algn="l" rtl="0">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9pPr>
          </a:lstStyle>
          <a:p>
            <a:endParaRPr/>
          </a:p>
        </p:txBody>
      </p:sp>
      <p:grpSp>
        <p:nvGrpSpPr>
          <p:cNvPr id="163" name="Google Shape;163;p33"/>
          <p:cNvGrpSpPr/>
          <p:nvPr/>
        </p:nvGrpSpPr>
        <p:grpSpPr>
          <a:xfrm>
            <a:off x="0" y="0"/>
            <a:ext cx="9143463" cy="5146125"/>
            <a:chOff x="0" y="0"/>
            <a:chExt cx="9143463" cy="5146125"/>
          </a:xfrm>
        </p:grpSpPr>
        <p:pic>
          <p:nvPicPr>
            <p:cNvPr id="164" name="Google Shape;164;p33"/>
            <p:cNvPicPr preferRelativeResize="0"/>
            <p:nvPr/>
          </p:nvPicPr>
          <p:blipFill rotWithShape="1">
            <a:blip r:embed="rId2">
              <a:alphaModFix/>
            </a:blip>
            <a:srcRect/>
            <a:stretch/>
          </p:blipFill>
          <p:spPr>
            <a:xfrm>
              <a:off x="0" y="0"/>
              <a:ext cx="9143463" cy="5143500"/>
            </a:xfrm>
            <a:prstGeom prst="rect">
              <a:avLst/>
            </a:prstGeom>
            <a:noFill/>
            <a:ln>
              <a:noFill/>
            </a:ln>
          </p:spPr>
        </p:pic>
        <p:grpSp>
          <p:nvGrpSpPr>
            <p:cNvPr id="165" name="Google Shape;165;p33"/>
            <p:cNvGrpSpPr/>
            <p:nvPr/>
          </p:nvGrpSpPr>
          <p:grpSpPr>
            <a:xfrm>
              <a:off x="6477000" y="4174425"/>
              <a:ext cx="2624700" cy="971700"/>
              <a:chOff x="6477000" y="4174425"/>
              <a:chExt cx="2624700" cy="971700"/>
            </a:xfrm>
          </p:grpSpPr>
          <p:sp>
            <p:nvSpPr>
              <p:cNvPr id="166" name="Google Shape;166;p33"/>
              <p:cNvSpPr/>
              <p:nvPr/>
            </p:nvSpPr>
            <p:spPr>
              <a:xfrm>
                <a:off x="6477000" y="4174425"/>
                <a:ext cx="2624700" cy="971700"/>
              </a:xfrm>
              <a:prstGeom prst="rect">
                <a:avLst/>
              </a:prstGeom>
              <a:solidFill>
                <a:srgbClr val="F3E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167;p33"/>
              <p:cNvPicPr preferRelativeResize="0"/>
              <p:nvPr/>
            </p:nvPicPr>
            <p:blipFill>
              <a:blip r:embed="rId3">
                <a:alphaModFix/>
              </a:blip>
              <a:stretch>
                <a:fillRect/>
              </a:stretch>
            </p:blipFill>
            <p:spPr>
              <a:xfrm>
                <a:off x="6587374" y="4246175"/>
                <a:ext cx="2513925" cy="879875"/>
              </a:xfrm>
              <a:prstGeom prst="rect">
                <a:avLst/>
              </a:prstGeom>
              <a:noFill/>
              <a:ln>
                <a:noFill/>
              </a:ln>
            </p:spPr>
          </p:pic>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3">
  <p:cSld name="CUSTOM_4">
    <p:spTree>
      <p:nvGrpSpPr>
        <p:cNvPr id="1" name="Shape 168"/>
        <p:cNvGrpSpPr/>
        <p:nvPr/>
      </p:nvGrpSpPr>
      <p:grpSpPr>
        <a:xfrm>
          <a:off x="0" y="0"/>
          <a:ext cx="0" cy="0"/>
          <a:chOff x="0" y="0"/>
          <a:chExt cx="0" cy="0"/>
        </a:xfrm>
      </p:grpSpPr>
      <p:sp>
        <p:nvSpPr>
          <p:cNvPr id="169" name="Google Shape;169;p34"/>
          <p:cNvSpPr txBox="1">
            <a:spLocks noGrp="1"/>
          </p:cNvSpPr>
          <p:nvPr>
            <p:ph type="title"/>
          </p:nvPr>
        </p:nvSpPr>
        <p:spPr>
          <a:xfrm>
            <a:off x="54900" y="668025"/>
            <a:ext cx="8702100" cy="465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70" name="Google Shape;170;p34"/>
          <p:cNvPicPr preferRelativeResize="0"/>
          <p:nvPr/>
        </p:nvPicPr>
        <p:blipFill rotWithShape="1">
          <a:blip r:embed="rId2">
            <a:alphaModFix/>
          </a:blip>
          <a:srcRect/>
          <a:stretch/>
        </p:blipFill>
        <p:spPr>
          <a:xfrm>
            <a:off x="0" y="0"/>
            <a:ext cx="9144003" cy="51435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date countdown">
  <p:cSld name="CUSTOM_5">
    <p:spTree>
      <p:nvGrpSpPr>
        <p:cNvPr id="1" name="Shape 171"/>
        <p:cNvGrpSpPr/>
        <p:nvPr/>
      </p:nvGrpSpPr>
      <p:grpSpPr>
        <a:xfrm>
          <a:off x="0" y="0"/>
          <a:ext cx="0" cy="0"/>
          <a:chOff x="0" y="0"/>
          <a:chExt cx="0" cy="0"/>
        </a:xfrm>
      </p:grpSpPr>
      <p:sp>
        <p:nvSpPr>
          <p:cNvPr id="172" name="Google Shape;172;p35"/>
          <p:cNvSpPr txBox="1"/>
          <p:nvPr/>
        </p:nvSpPr>
        <p:spPr>
          <a:xfrm>
            <a:off x="36175" y="1228450"/>
            <a:ext cx="60909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700">
                <a:solidFill>
                  <a:srgbClr val="000000"/>
                </a:solidFill>
                <a:latin typeface="Gill Sans"/>
                <a:ea typeface="Gill Sans"/>
                <a:cs typeface="Gill Sans"/>
                <a:sym typeface="Gill Sans"/>
              </a:rPr>
              <a:t>&lt;&lt;longdate&gt;&gt;</a:t>
            </a:r>
            <a:endParaRPr sz="5300">
              <a:solidFill>
                <a:srgbClr val="000000"/>
              </a:solidFill>
              <a:latin typeface="Gill Sans"/>
              <a:ea typeface="Gill Sans"/>
              <a:cs typeface="Gill Sans"/>
              <a:sym typeface="Gill Sans"/>
            </a:endParaRPr>
          </a:p>
        </p:txBody>
      </p:sp>
      <p:sp>
        <p:nvSpPr>
          <p:cNvPr id="173" name="Google Shape;173;p35"/>
          <p:cNvSpPr txBox="1"/>
          <p:nvPr/>
        </p:nvSpPr>
        <p:spPr>
          <a:xfrm>
            <a:off x="657200" y="705250"/>
            <a:ext cx="8163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b="1">
                <a:solidFill>
                  <a:srgbClr val="503C85"/>
                </a:solidFill>
                <a:latin typeface="Architects Daughter"/>
                <a:ea typeface="Architects Daughter"/>
                <a:cs typeface="Architects Daughter"/>
                <a:sym typeface="Architects Daughter"/>
              </a:rPr>
              <a:t>Please write the title and today’s date in your books now.</a:t>
            </a:r>
            <a:endParaRPr sz="2200" b="1">
              <a:solidFill>
                <a:srgbClr val="503C85"/>
              </a:solidFill>
              <a:latin typeface="Architects Daughter"/>
              <a:ea typeface="Architects Daughter"/>
              <a:cs typeface="Architects Daughter"/>
              <a:sym typeface="Architects Daughter"/>
            </a:endParaRPr>
          </a:p>
        </p:txBody>
      </p:sp>
      <p:pic>
        <p:nvPicPr>
          <p:cNvPr id="174" name="Google Shape;174;p35"/>
          <p:cNvPicPr preferRelativeResize="0"/>
          <p:nvPr/>
        </p:nvPicPr>
        <p:blipFill rotWithShape="1">
          <a:blip r:embed="rId2">
            <a:alphaModFix/>
          </a:blip>
          <a:srcRect/>
          <a:stretch/>
        </p:blipFill>
        <p:spPr>
          <a:xfrm>
            <a:off x="0" y="3398775"/>
            <a:ext cx="3101742" cy="1744724"/>
          </a:xfrm>
          <a:prstGeom prst="rect">
            <a:avLst/>
          </a:prstGeom>
          <a:noFill/>
          <a:ln>
            <a:noFill/>
          </a:ln>
        </p:spPr>
      </p:pic>
      <p:sp>
        <p:nvSpPr>
          <p:cNvPr id="175" name="Google Shape;175;p35"/>
          <p:cNvSpPr txBox="1"/>
          <p:nvPr/>
        </p:nvSpPr>
        <p:spPr>
          <a:xfrm>
            <a:off x="5158600" y="3398775"/>
            <a:ext cx="3346200" cy="1600800"/>
          </a:xfrm>
          <a:prstGeom prst="rect">
            <a:avLst/>
          </a:prstGeom>
          <a:solidFill>
            <a:srgbClr val="FFFF00"/>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GB" sz="3700" b="1">
                <a:solidFill>
                  <a:srgbClr val="000000"/>
                </a:solidFill>
                <a:latin typeface="Roboto"/>
                <a:ea typeface="Roboto"/>
                <a:cs typeface="Roboto"/>
                <a:sym typeface="Roboto"/>
              </a:rPr>
              <a:t>Countdown</a:t>
            </a:r>
            <a:endParaRPr sz="3700" b="1">
              <a:solidFill>
                <a:srgbClr val="000000"/>
              </a:solidFill>
              <a:latin typeface="Roboto"/>
              <a:ea typeface="Roboto"/>
              <a:cs typeface="Roboto"/>
              <a:sym typeface="Roboto"/>
            </a:endParaRPr>
          </a:p>
          <a:p>
            <a:pPr marL="0" lvl="0" indent="0" algn="ctr" rtl="0">
              <a:spcBef>
                <a:spcPts val="0"/>
              </a:spcBef>
              <a:spcAft>
                <a:spcPts val="0"/>
              </a:spcAft>
              <a:buNone/>
            </a:pPr>
            <a:r>
              <a:rPr lang="en-GB" sz="5500" b="1">
                <a:solidFill>
                  <a:srgbClr val="000000"/>
                </a:solidFill>
                <a:latin typeface="Roboto"/>
                <a:ea typeface="Roboto"/>
                <a:cs typeface="Roboto"/>
                <a:sym typeface="Roboto"/>
              </a:rPr>
              <a:t>&lt;&lt;0:20-&gt;&gt;</a:t>
            </a:r>
            <a:endParaRPr sz="5700" b="1">
              <a:solidFill>
                <a:srgbClr val="000000"/>
              </a:solidFill>
              <a:latin typeface="Gill Sans"/>
              <a:ea typeface="Gill Sans"/>
              <a:cs typeface="Gill Sans"/>
              <a:sym typeface="Gill Sans"/>
            </a:endParaRPr>
          </a:p>
        </p:txBody>
      </p:sp>
      <p:sp>
        <p:nvSpPr>
          <p:cNvPr id="176" name="Google Shape;176;p35"/>
          <p:cNvSpPr txBox="1">
            <a:spLocks noGrp="1"/>
          </p:cNvSpPr>
          <p:nvPr>
            <p:ph type="title"/>
          </p:nvPr>
        </p:nvSpPr>
        <p:spPr>
          <a:xfrm>
            <a:off x="36175" y="2105500"/>
            <a:ext cx="9107700" cy="62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3800" u="sng"/>
            </a:lvl1pPr>
            <a:lvl2pPr lvl="1" algn="ctr" rtl="0">
              <a:spcBef>
                <a:spcPts val="0"/>
              </a:spcBef>
              <a:spcAft>
                <a:spcPts val="0"/>
              </a:spcAft>
              <a:buSzPts val="3800"/>
              <a:buNone/>
              <a:defRPr sz="3800" u="sng"/>
            </a:lvl2pPr>
            <a:lvl3pPr lvl="2" algn="ctr" rtl="0">
              <a:spcBef>
                <a:spcPts val="0"/>
              </a:spcBef>
              <a:spcAft>
                <a:spcPts val="0"/>
              </a:spcAft>
              <a:buSzPts val="3800"/>
              <a:buNone/>
              <a:defRPr sz="3800" u="sng"/>
            </a:lvl3pPr>
            <a:lvl4pPr lvl="3" algn="ctr" rtl="0">
              <a:spcBef>
                <a:spcPts val="0"/>
              </a:spcBef>
              <a:spcAft>
                <a:spcPts val="0"/>
              </a:spcAft>
              <a:buSzPts val="3800"/>
              <a:buNone/>
              <a:defRPr sz="3800" u="sng"/>
            </a:lvl4pPr>
            <a:lvl5pPr lvl="4" algn="ctr" rtl="0">
              <a:spcBef>
                <a:spcPts val="0"/>
              </a:spcBef>
              <a:spcAft>
                <a:spcPts val="0"/>
              </a:spcAft>
              <a:buSzPts val="3800"/>
              <a:buNone/>
              <a:defRPr sz="3800" u="sng"/>
            </a:lvl5pPr>
            <a:lvl6pPr lvl="5" algn="ctr" rtl="0">
              <a:spcBef>
                <a:spcPts val="0"/>
              </a:spcBef>
              <a:spcAft>
                <a:spcPts val="0"/>
              </a:spcAft>
              <a:buSzPts val="3800"/>
              <a:buNone/>
              <a:defRPr sz="3800" u="sng"/>
            </a:lvl6pPr>
            <a:lvl7pPr lvl="6" algn="ctr" rtl="0">
              <a:spcBef>
                <a:spcPts val="0"/>
              </a:spcBef>
              <a:spcAft>
                <a:spcPts val="0"/>
              </a:spcAft>
              <a:buSzPts val="3800"/>
              <a:buNone/>
              <a:defRPr sz="3800" u="sng"/>
            </a:lvl7pPr>
            <a:lvl8pPr lvl="7" algn="ctr" rtl="0">
              <a:spcBef>
                <a:spcPts val="0"/>
              </a:spcBef>
              <a:spcAft>
                <a:spcPts val="0"/>
              </a:spcAft>
              <a:buSzPts val="3800"/>
              <a:buNone/>
              <a:defRPr sz="3800" u="sng"/>
            </a:lvl8pPr>
            <a:lvl9pPr lvl="8" algn="ctr" rtl="0">
              <a:spcBef>
                <a:spcPts val="0"/>
              </a:spcBef>
              <a:spcAft>
                <a:spcPts val="0"/>
              </a:spcAft>
              <a:buSzPts val="3800"/>
              <a:buNone/>
              <a:defRPr sz="3800" u="sng"/>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End of lesson countdown">
  <p:cSld name="CUSTOM_5_1">
    <p:spTree>
      <p:nvGrpSpPr>
        <p:cNvPr id="1" name="Shape 177"/>
        <p:cNvGrpSpPr/>
        <p:nvPr/>
      </p:nvGrpSpPr>
      <p:grpSpPr>
        <a:xfrm>
          <a:off x="0" y="0"/>
          <a:ext cx="0" cy="0"/>
          <a:chOff x="0" y="0"/>
          <a:chExt cx="0" cy="0"/>
        </a:xfrm>
      </p:grpSpPr>
      <p:sp>
        <p:nvSpPr>
          <p:cNvPr id="178" name="Google Shape;178;p36"/>
          <p:cNvSpPr txBox="1"/>
          <p:nvPr/>
        </p:nvSpPr>
        <p:spPr>
          <a:xfrm>
            <a:off x="657200" y="705250"/>
            <a:ext cx="8163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b="1">
                <a:solidFill>
                  <a:srgbClr val="503C85"/>
                </a:solidFill>
                <a:latin typeface="Architects Daughter"/>
                <a:ea typeface="Architects Daughter"/>
                <a:cs typeface="Architects Daughter"/>
                <a:sym typeface="Architects Daughter"/>
              </a:rPr>
              <a:t>Please get ready to be dismissed from your lesson</a:t>
            </a:r>
            <a:endParaRPr sz="2200" b="1">
              <a:solidFill>
                <a:srgbClr val="503C85"/>
              </a:solidFill>
              <a:latin typeface="Architects Daughter"/>
              <a:ea typeface="Architects Daughter"/>
              <a:cs typeface="Architects Daughter"/>
              <a:sym typeface="Architects Daughter"/>
            </a:endParaRPr>
          </a:p>
        </p:txBody>
      </p:sp>
      <p:sp>
        <p:nvSpPr>
          <p:cNvPr id="179" name="Google Shape;179;p36"/>
          <p:cNvSpPr txBox="1"/>
          <p:nvPr/>
        </p:nvSpPr>
        <p:spPr>
          <a:xfrm>
            <a:off x="5677450" y="1338375"/>
            <a:ext cx="3346200" cy="1600800"/>
          </a:xfrm>
          <a:prstGeom prst="rect">
            <a:avLst/>
          </a:prstGeom>
          <a:solidFill>
            <a:srgbClr val="FFFF00"/>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GB" sz="3700" b="1">
                <a:solidFill>
                  <a:srgbClr val="000000"/>
                </a:solidFill>
                <a:latin typeface="Roboto"/>
                <a:ea typeface="Roboto"/>
                <a:cs typeface="Roboto"/>
                <a:sym typeface="Roboto"/>
              </a:rPr>
              <a:t>Countdown</a:t>
            </a:r>
            <a:endParaRPr sz="3700" b="1">
              <a:solidFill>
                <a:srgbClr val="000000"/>
              </a:solidFill>
              <a:latin typeface="Roboto"/>
              <a:ea typeface="Roboto"/>
              <a:cs typeface="Roboto"/>
              <a:sym typeface="Roboto"/>
            </a:endParaRPr>
          </a:p>
          <a:p>
            <a:pPr marL="0" lvl="0" indent="0" algn="ctr" rtl="0">
              <a:spcBef>
                <a:spcPts val="0"/>
              </a:spcBef>
              <a:spcAft>
                <a:spcPts val="0"/>
              </a:spcAft>
              <a:buNone/>
            </a:pPr>
            <a:r>
              <a:rPr lang="en-GB" sz="5500" b="1">
                <a:solidFill>
                  <a:srgbClr val="000000"/>
                </a:solidFill>
                <a:latin typeface="Roboto"/>
                <a:ea typeface="Roboto"/>
                <a:cs typeface="Roboto"/>
                <a:sym typeface="Roboto"/>
              </a:rPr>
              <a:t>&lt;&lt;0:20-&gt;&gt;</a:t>
            </a:r>
            <a:endParaRPr sz="5700" b="1">
              <a:solidFill>
                <a:srgbClr val="000000"/>
              </a:solidFill>
              <a:latin typeface="Gill Sans"/>
              <a:ea typeface="Gill Sans"/>
              <a:cs typeface="Gill Sans"/>
              <a:sym typeface="Gill Sans"/>
            </a:endParaRPr>
          </a:p>
        </p:txBody>
      </p:sp>
      <p:sp>
        <p:nvSpPr>
          <p:cNvPr id="180" name="Google Shape;180;p36"/>
          <p:cNvSpPr txBox="1"/>
          <p:nvPr/>
        </p:nvSpPr>
        <p:spPr>
          <a:xfrm>
            <a:off x="75200" y="1228450"/>
            <a:ext cx="5775300" cy="363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400">
                <a:solidFill>
                  <a:srgbClr val="000000"/>
                </a:solidFill>
                <a:latin typeface="Gill Sans"/>
                <a:ea typeface="Gill Sans"/>
                <a:cs typeface="Gill Sans"/>
                <a:sym typeface="Gill Sans"/>
              </a:rPr>
              <a:t>End of Lesson Checklist:</a:t>
            </a:r>
            <a:endParaRPr sz="1800">
              <a:solidFill>
                <a:srgbClr val="000000"/>
              </a:solidFill>
              <a:latin typeface="Gill Sans"/>
              <a:ea typeface="Gill Sans"/>
              <a:cs typeface="Gill Sans"/>
              <a:sym typeface="Gill Sans"/>
            </a:endParaRPr>
          </a:p>
          <a:p>
            <a:pPr marL="457200" lvl="0" indent="-361950" algn="l" rtl="0">
              <a:lnSpc>
                <a:spcPct val="115000"/>
              </a:lnSpc>
              <a:spcBef>
                <a:spcPts val="0"/>
              </a:spcBef>
              <a:spcAft>
                <a:spcPts val="0"/>
              </a:spcAft>
              <a:buClr>
                <a:srgbClr val="000000"/>
              </a:buClr>
              <a:buSzPts val="2100"/>
              <a:buFont typeface="Architects Daughter"/>
              <a:buChar char="★"/>
            </a:pPr>
            <a:r>
              <a:rPr lang="en-GB" sz="2100">
                <a:solidFill>
                  <a:srgbClr val="000000"/>
                </a:solidFill>
                <a:latin typeface="Gill Sans"/>
                <a:ea typeface="Gill Sans"/>
                <a:cs typeface="Gill Sans"/>
                <a:sym typeface="Gill Sans"/>
              </a:rPr>
              <a:t>Books are placed in a neat pile on your table.</a:t>
            </a:r>
            <a:endParaRPr sz="2100">
              <a:solidFill>
                <a:srgbClr val="000000"/>
              </a:solidFill>
              <a:latin typeface="Gill Sans"/>
              <a:ea typeface="Gill Sans"/>
              <a:cs typeface="Gill Sans"/>
              <a:sym typeface="Gill Sans"/>
            </a:endParaRPr>
          </a:p>
          <a:p>
            <a:pPr marL="457200" lvl="0" indent="-361950" algn="l" rtl="0">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All equipment has been packed away.</a:t>
            </a:r>
            <a:endParaRPr sz="2100">
              <a:solidFill>
                <a:srgbClr val="000000"/>
              </a:solidFill>
              <a:latin typeface="Gill Sans"/>
              <a:ea typeface="Gill Sans"/>
              <a:cs typeface="Gill Sans"/>
              <a:sym typeface="Gill Sans"/>
            </a:endParaRPr>
          </a:p>
          <a:p>
            <a:pPr marL="457200" lvl="0" indent="-361950" algn="l" rtl="0">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Whiteboards and pens have been placed in a neat pile and/or are in the collaborative box on your table.</a:t>
            </a:r>
            <a:endParaRPr sz="2100">
              <a:solidFill>
                <a:srgbClr val="000000"/>
              </a:solidFill>
              <a:latin typeface="Gill Sans"/>
              <a:ea typeface="Gill Sans"/>
              <a:cs typeface="Gill Sans"/>
              <a:sym typeface="Gill Sans"/>
            </a:endParaRPr>
          </a:p>
          <a:p>
            <a:pPr marL="457200" lvl="0" indent="-361950" algn="l" rtl="0">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You have checked the floor around you for any equipment or paper that needs to be put away.</a:t>
            </a:r>
            <a:endParaRPr sz="2100">
              <a:solidFill>
                <a:srgbClr val="000000"/>
              </a:solidFill>
              <a:latin typeface="Gill Sans"/>
              <a:ea typeface="Gill Sans"/>
              <a:cs typeface="Gill Sans"/>
              <a:sym typeface="Gill Sans"/>
            </a:endParaRPr>
          </a:p>
          <a:p>
            <a:pPr marL="457200" lvl="0" indent="-361950" algn="l" rtl="0">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You are standing behind your seat in silence.</a:t>
            </a:r>
            <a:endParaRPr sz="2100">
              <a:solidFill>
                <a:srgbClr val="000000"/>
              </a:solidFill>
              <a:latin typeface="Gill Sans"/>
              <a:ea typeface="Gill Sans"/>
              <a:cs typeface="Gill Sans"/>
              <a:sym typeface="Gill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 minute challenge 1">
  <p:cSld name="CUSTOM_2_1">
    <p:spTree>
      <p:nvGrpSpPr>
        <p:cNvPr id="1" name="Shape 181"/>
        <p:cNvGrpSpPr/>
        <p:nvPr/>
      </p:nvGrpSpPr>
      <p:grpSpPr>
        <a:xfrm>
          <a:off x="0" y="0"/>
          <a:ext cx="0" cy="0"/>
          <a:chOff x="0" y="0"/>
          <a:chExt cx="0" cy="0"/>
        </a:xfrm>
      </p:grpSpPr>
      <p:sp>
        <p:nvSpPr>
          <p:cNvPr id="182" name="Google Shape;182;p37"/>
          <p:cNvSpPr/>
          <p:nvPr/>
        </p:nvSpPr>
        <p:spPr>
          <a:xfrm>
            <a:off x="-9925" y="9925"/>
            <a:ext cx="9144000" cy="5133600"/>
          </a:xfrm>
          <a:prstGeom prst="rect">
            <a:avLst/>
          </a:prstGeom>
          <a:solidFill>
            <a:srgbClr val="F8E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7"/>
          <p:cNvSpPr/>
          <p:nvPr/>
        </p:nvSpPr>
        <p:spPr>
          <a:xfrm>
            <a:off x="0" y="181025"/>
            <a:ext cx="9144000" cy="681900"/>
          </a:xfrm>
          <a:prstGeom prst="rect">
            <a:avLst/>
          </a:prstGeom>
          <a:solidFill>
            <a:srgbClr val="674EA7"/>
          </a:solidFill>
          <a:ln w="9525" cap="flat" cmpd="sng">
            <a:solidFill>
              <a:srgbClr val="674EA7"/>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4" name="Google Shape;184;p37"/>
          <p:cNvSpPr txBox="1"/>
          <p:nvPr/>
        </p:nvSpPr>
        <p:spPr>
          <a:xfrm>
            <a:off x="241500" y="57200"/>
            <a:ext cx="8902500" cy="818400"/>
          </a:xfrm>
          <a:prstGeom prst="rect">
            <a:avLst/>
          </a:prstGeom>
          <a:noFill/>
          <a:ln>
            <a:noFill/>
          </a:ln>
        </p:spPr>
        <p:txBody>
          <a:bodyPr spcFirstLastPara="1" wrap="square" lIns="68550" tIns="68550" rIns="68550" bIns="68550" anchor="t" anchorCtr="0">
            <a:noAutofit/>
          </a:bodyPr>
          <a:lstStyle/>
          <a:p>
            <a:pPr marL="0" marR="0" lvl="0" indent="0" algn="r" rtl="0">
              <a:lnSpc>
                <a:spcPct val="100000"/>
              </a:lnSpc>
              <a:spcBef>
                <a:spcPts val="0"/>
              </a:spcBef>
              <a:spcAft>
                <a:spcPts val="0"/>
              </a:spcAft>
              <a:buNone/>
            </a:pPr>
            <a:r>
              <a:rPr lang="en-GB" sz="5400" b="1">
                <a:solidFill>
                  <a:srgbClr val="FFFFFF"/>
                </a:solidFill>
                <a:latin typeface="Amatic SC"/>
                <a:ea typeface="Amatic SC"/>
                <a:cs typeface="Amatic SC"/>
                <a:sym typeface="Amatic SC"/>
              </a:rPr>
              <a:t>And the star of the lesson is...</a:t>
            </a:r>
            <a:endParaRPr sz="5400" b="1" i="0" u="none" strike="noStrike" cap="none">
              <a:solidFill>
                <a:srgbClr val="FFFFFF"/>
              </a:solidFill>
              <a:latin typeface="Amatic SC"/>
              <a:ea typeface="Amatic SC"/>
              <a:cs typeface="Amatic SC"/>
              <a:sym typeface="Amatic SC"/>
            </a:endParaRPr>
          </a:p>
        </p:txBody>
      </p:sp>
      <p:sp>
        <p:nvSpPr>
          <p:cNvPr id="185" name="Google Shape;185;p37"/>
          <p:cNvSpPr/>
          <p:nvPr/>
        </p:nvSpPr>
        <p:spPr>
          <a:xfrm rot="-1078521">
            <a:off x="-799210" y="-191442"/>
            <a:ext cx="6185519" cy="5342306"/>
          </a:xfrm>
          <a:prstGeom prst="star5">
            <a:avLst>
              <a:gd name="adj" fmla="val 19098"/>
              <a:gd name="hf" fmla="val 105146"/>
              <a:gd name="vf" fmla="val 110557"/>
            </a:avLst>
          </a:prstGeom>
          <a:gradFill>
            <a:gsLst>
              <a:gs pos="0">
                <a:srgbClr val="F3E7C3"/>
              </a:gs>
              <a:gs pos="100000">
                <a:srgbClr val="E7CD7E"/>
              </a:gs>
            </a:gsLst>
            <a:path path="circle">
              <a:fillToRect l="50000" t="50000" r="50000" b="50000"/>
            </a:path>
            <a:tileRect/>
          </a:gradFill>
          <a:ln w="38100" cap="flat" cmpd="sng">
            <a:solidFill>
              <a:srgbClr val="351C75"/>
            </a:solidFill>
            <a:prstDash val="solid"/>
            <a:round/>
            <a:headEnd type="none" w="sm" len="sm"/>
            <a:tailEnd type="none" w="sm" len="sm"/>
          </a:ln>
          <a:effectLst>
            <a:outerShdw blurRad="44291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7"/>
          <p:cNvSpPr txBox="1"/>
          <p:nvPr/>
        </p:nvSpPr>
        <p:spPr>
          <a:xfrm>
            <a:off x="2680400" y="4714800"/>
            <a:ext cx="3578100" cy="4287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None/>
            </a:pPr>
            <a:r>
              <a:rPr lang="en-GB" sz="2400" b="1" i="0" u="none" strike="noStrike" cap="none">
                <a:solidFill>
                  <a:srgbClr val="503C85"/>
                </a:solidFill>
                <a:latin typeface="Amatic SC"/>
                <a:ea typeface="Amatic SC"/>
                <a:cs typeface="Amatic SC"/>
                <a:sym typeface="Amatic SC"/>
              </a:rPr>
              <a:t>Be Safe. Be Respectful. Be Responsible</a:t>
            </a:r>
            <a:endParaRPr sz="2400" b="1" i="0" u="none" strike="noStrike" cap="none">
              <a:solidFill>
                <a:srgbClr val="503C85"/>
              </a:solidFill>
              <a:latin typeface="Amatic SC"/>
              <a:ea typeface="Amatic SC"/>
              <a:cs typeface="Amatic SC"/>
              <a:sym typeface="Amatic SC"/>
            </a:endParaRPr>
          </a:p>
        </p:txBody>
      </p:sp>
      <p:pic>
        <p:nvPicPr>
          <p:cNvPr id="187" name="Google Shape;187;p37"/>
          <p:cNvPicPr preferRelativeResize="0"/>
          <p:nvPr/>
        </p:nvPicPr>
        <p:blipFill rotWithShape="1">
          <a:blip r:embed="rId2">
            <a:alphaModFix/>
          </a:blip>
          <a:srcRect t="25428" b="19508"/>
          <a:stretch/>
        </p:blipFill>
        <p:spPr>
          <a:xfrm>
            <a:off x="5936249" y="1299200"/>
            <a:ext cx="3073849" cy="2879126"/>
          </a:xfrm>
          <a:prstGeom prst="rect">
            <a:avLst/>
          </a:prstGeom>
          <a:noFill/>
          <a:ln>
            <a:noFill/>
          </a:ln>
        </p:spPr>
      </p:pic>
      <p:pic>
        <p:nvPicPr>
          <p:cNvPr id="188" name="Google Shape;188;p37" descr="A picture containing drawing&#10;&#10;Description automatically generated"/>
          <p:cNvPicPr preferRelativeResize="0"/>
          <p:nvPr/>
        </p:nvPicPr>
        <p:blipFill rotWithShape="1">
          <a:blip r:embed="rId3">
            <a:alphaModFix/>
          </a:blip>
          <a:srcRect/>
          <a:stretch/>
        </p:blipFill>
        <p:spPr>
          <a:xfrm>
            <a:off x="6974433" y="4410909"/>
            <a:ext cx="2093117" cy="732591"/>
          </a:xfrm>
          <a:prstGeom prst="rect">
            <a:avLst/>
          </a:prstGeom>
          <a:noFill/>
          <a:ln>
            <a:noFill/>
          </a:ln>
        </p:spPr>
      </p:pic>
      <p:sp>
        <p:nvSpPr>
          <p:cNvPr id="189" name="Google Shape;189;p37"/>
          <p:cNvSpPr txBox="1">
            <a:spLocks noGrp="1"/>
          </p:cNvSpPr>
          <p:nvPr>
            <p:ph type="title"/>
          </p:nvPr>
        </p:nvSpPr>
        <p:spPr>
          <a:xfrm rot="-1397652">
            <a:off x="1147846" y="1922883"/>
            <a:ext cx="2384357" cy="1477791"/>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4800">
                <a:latin typeface="Amatic SC"/>
                <a:ea typeface="Amatic SC"/>
                <a:cs typeface="Amatic SC"/>
                <a:sym typeface="Amatic SC"/>
              </a:defRPr>
            </a:lvl1pPr>
            <a:lvl2pPr lvl="1" algn="ctr" rtl="0">
              <a:spcBef>
                <a:spcPts val="0"/>
              </a:spcBef>
              <a:spcAft>
                <a:spcPts val="0"/>
              </a:spcAft>
              <a:buNone/>
              <a:defRPr sz="4800">
                <a:latin typeface="Amatic SC"/>
                <a:ea typeface="Amatic SC"/>
                <a:cs typeface="Amatic SC"/>
                <a:sym typeface="Amatic SC"/>
              </a:defRPr>
            </a:lvl2pPr>
            <a:lvl3pPr lvl="2" algn="ctr" rtl="0">
              <a:spcBef>
                <a:spcPts val="0"/>
              </a:spcBef>
              <a:spcAft>
                <a:spcPts val="0"/>
              </a:spcAft>
              <a:buNone/>
              <a:defRPr sz="4800">
                <a:latin typeface="Amatic SC"/>
                <a:ea typeface="Amatic SC"/>
                <a:cs typeface="Amatic SC"/>
                <a:sym typeface="Amatic SC"/>
              </a:defRPr>
            </a:lvl3pPr>
            <a:lvl4pPr lvl="3" algn="ctr" rtl="0">
              <a:spcBef>
                <a:spcPts val="0"/>
              </a:spcBef>
              <a:spcAft>
                <a:spcPts val="0"/>
              </a:spcAft>
              <a:buNone/>
              <a:defRPr sz="4800">
                <a:latin typeface="Amatic SC"/>
                <a:ea typeface="Amatic SC"/>
                <a:cs typeface="Amatic SC"/>
                <a:sym typeface="Amatic SC"/>
              </a:defRPr>
            </a:lvl4pPr>
            <a:lvl5pPr lvl="4" algn="ctr" rtl="0">
              <a:spcBef>
                <a:spcPts val="0"/>
              </a:spcBef>
              <a:spcAft>
                <a:spcPts val="0"/>
              </a:spcAft>
              <a:buNone/>
              <a:defRPr sz="4800">
                <a:latin typeface="Amatic SC"/>
                <a:ea typeface="Amatic SC"/>
                <a:cs typeface="Amatic SC"/>
                <a:sym typeface="Amatic SC"/>
              </a:defRPr>
            </a:lvl5pPr>
            <a:lvl6pPr lvl="5" algn="ctr" rtl="0">
              <a:spcBef>
                <a:spcPts val="0"/>
              </a:spcBef>
              <a:spcAft>
                <a:spcPts val="0"/>
              </a:spcAft>
              <a:buNone/>
              <a:defRPr sz="4800">
                <a:latin typeface="Amatic SC"/>
                <a:ea typeface="Amatic SC"/>
                <a:cs typeface="Amatic SC"/>
                <a:sym typeface="Amatic SC"/>
              </a:defRPr>
            </a:lvl6pPr>
            <a:lvl7pPr lvl="6" algn="ctr" rtl="0">
              <a:spcBef>
                <a:spcPts val="0"/>
              </a:spcBef>
              <a:spcAft>
                <a:spcPts val="0"/>
              </a:spcAft>
              <a:buNone/>
              <a:defRPr sz="4800">
                <a:latin typeface="Amatic SC"/>
                <a:ea typeface="Amatic SC"/>
                <a:cs typeface="Amatic SC"/>
                <a:sym typeface="Amatic SC"/>
              </a:defRPr>
            </a:lvl7pPr>
            <a:lvl8pPr lvl="7" algn="ctr" rtl="0">
              <a:spcBef>
                <a:spcPts val="0"/>
              </a:spcBef>
              <a:spcAft>
                <a:spcPts val="0"/>
              </a:spcAft>
              <a:buNone/>
              <a:defRPr sz="4800">
                <a:latin typeface="Amatic SC"/>
                <a:ea typeface="Amatic SC"/>
                <a:cs typeface="Amatic SC"/>
                <a:sym typeface="Amatic SC"/>
              </a:defRPr>
            </a:lvl8pPr>
            <a:lvl9pPr lvl="8" algn="ctr" rtl="0">
              <a:spcBef>
                <a:spcPts val="0"/>
              </a:spcBef>
              <a:spcAft>
                <a:spcPts val="0"/>
              </a:spcAft>
              <a:buNone/>
              <a:defRPr sz="4800">
                <a:latin typeface="Amatic SC"/>
                <a:ea typeface="Amatic SC"/>
                <a:cs typeface="Amatic SC"/>
                <a:sym typeface="Amatic SC"/>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1.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8EAD1"/>
        </a:solid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54900" y="668025"/>
            <a:ext cx="8702100" cy="46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1pPr>
            <a:lvl2pPr lvl="1"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2pPr>
            <a:lvl3pPr lvl="2"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3pPr>
            <a:lvl4pPr lvl="3"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4pPr>
            <a:lvl5pPr lvl="4"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5pPr>
            <a:lvl6pPr lvl="5"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6pPr>
            <a:lvl7pPr lvl="6"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7pPr>
            <a:lvl8pPr lvl="7"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8pPr>
            <a:lvl9pPr lvl="8"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9pPr>
          </a:lstStyle>
          <a:p>
            <a:endParaRPr/>
          </a:p>
        </p:txBody>
      </p:sp>
      <p:sp>
        <p:nvSpPr>
          <p:cNvPr id="61" name="Google Shape;61;p15"/>
          <p:cNvSpPr txBox="1">
            <a:spLocks noGrp="1"/>
          </p:cNvSpPr>
          <p:nvPr>
            <p:ph type="body" idx="1"/>
          </p:nvPr>
        </p:nvSpPr>
        <p:spPr>
          <a:xfrm>
            <a:off x="91475" y="1133024"/>
            <a:ext cx="8740800" cy="3435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Gill Sans"/>
              <a:buChar char="●"/>
              <a:defRPr sz="1800">
                <a:solidFill>
                  <a:schemeClr val="dk1"/>
                </a:solidFill>
                <a:latin typeface="Gill Sans"/>
                <a:ea typeface="Gill Sans"/>
                <a:cs typeface="Gill Sans"/>
                <a:sym typeface="Gill Sans"/>
              </a:defRPr>
            </a:lvl1pPr>
            <a:lvl2pPr marL="914400" lvl="1" indent="-3175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2pPr>
            <a:lvl3pPr marL="1371600" lvl="2" indent="-3175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3pPr>
            <a:lvl4pPr marL="1828800" lvl="3" indent="-3175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4pPr>
            <a:lvl5pPr marL="2286000" lvl="4" indent="-3175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5pPr>
            <a:lvl6pPr marL="2743200" lvl="5" indent="-3175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6pPr>
            <a:lvl7pPr marL="3200400" lvl="6" indent="-3175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7pPr>
            <a:lvl8pPr marL="3657600" lvl="7" indent="-3175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8pPr>
            <a:lvl9pPr marL="4114800" lvl="8" indent="-317500" rtl="0">
              <a:lnSpc>
                <a:spcPct val="115000"/>
              </a:lnSpc>
              <a:spcBef>
                <a:spcPts val="1600"/>
              </a:spcBef>
              <a:spcAft>
                <a:spcPts val="1600"/>
              </a:spcAft>
              <a:buClr>
                <a:schemeClr val="dk1"/>
              </a:buClr>
              <a:buSzPts val="1400"/>
              <a:buFont typeface="Gill Sans"/>
              <a:buChar char="■"/>
              <a:defRPr>
                <a:solidFill>
                  <a:schemeClr val="dk1"/>
                </a:solidFill>
                <a:latin typeface="Gill Sans"/>
                <a:ea typeface="Gill Sans"/>
                <a:cs typeface="Gill Sans"/>
                <a:sym typeface="Gill Sans"/>
              </a:defRPr>
            </a:lvl9pPr>
          </a:lstStyle>
          <a:p>
            <a:endParaRPr/>
          </a:p>
        </p:txBody>
      </p:sp>
      <p:sp>
        <p:nvSpPr>
          <p:cNvPr id="62" name="Google Shape;6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63" name="Google Shape;63;p15"/>
          <p:cNvPicPr preferRelativeResize="0"/>
          <p:nvPr/>
        </p:nvPicPr>
        <p:blipFill rotWithShape="1">
          <a:blip r:embed="rId24">
            <a:alphaModFix/>
          </a:blip>
          <a:srcRect/>
          <a:stretch/>
        </p:blipFill>
        <p:spPr>
          <a:xfrm>
            <a:off x="942325" y="0"/>
            <a:ext cx="8201675" cy="668025"/>
          </a:xfrm>
          <a:prstGeom prst="rect">
            <a:avLst/>
          </a:prstGeom>
          <a:noFill/>
          <a:ln>
            <a:noFill/>
          </a:ln>
        </p:spPr>
      </p:pic>
      <p:sp>
        <p:nvSpPr>
          <p:cNvPr id="64" name="Google Shape;64;p15"/>
          <p:cNvSpPr/>
          <p:nvPr/>
        </p:nvSpPr>
        <p:spPr>
          <a:xfrm>
            <a:off x="2182475" y="83675"/>
            <a:ext cx="6897900" cy="536100"/>
          </a:xfrm>
          <a:prstGeom prst="roundRect">
            <a:avLst>
              <a:gd name="adj" fmla="val 16667"/>
            </a:avLst>
          </a:prstGeom>
          <a:solidFill>
            <a:srgbClr val="D9D2E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65" name="Google Shape;65;p15"/>
          <p:cNvPicPr preferRelativeResize="0"/>
          <p:nvPr/>
        </p:nvPicPr>
        <p:blipFill rotWithShape="1">
          <a:blip r:embed="rId25">
            <a:alphaModFix/>
          </a:blip>
          <a:srcRect/>
          <a:stretch/>
        </p:blipFill>
        <p:spPr>
          <a:xfrm>
            <a:off x="0" y="0"/>
            <a:ext cx="981034" cy="668022"/>
          </a:xfrm>
          <a:prstGeom prst="rect">
            <a:avLst/>
          </a:prstGeom>
          <a:noFill/>
          <a:ln>
            <a:noFill/>
          </a:ln>
        </p:spPr>
      </p:pic>
      <p:sp>
        <p:nvSpPr>
          <p:cNvPr id="66" name="Google Shape;66;p15"/>
          <p:cNvSpPr txBox="1"/>
          <p:nvPr/>
        </p:nvSpPr>
        <p:spPr>
          <a:xfrm>
            <a:off x="942320" y="-1"/>
            <a:ext cx="1379100" cy="33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67" name="Google Shape;67;p15"/>
          <p:cNvSpPr txBox="1"/>
          <p:nvPr/>
        </p:nvSpPr>
        <p:spPr>
          <a:xfrm>
            <a:off x="942320" y="247009"/>
            <a:ext cx="1485300" cy="33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L</a:t>
            </a:r>
            <a:r>
              <a:rPr lang="en-GB" sz="1800" b="1" i="0" u="none" strike="noStrike" cap="none">
                <a:solidFill>
                  <a:srgbClr val="FFFFFF"/>
                </a:solidFill>
                <a:latin typeface="Amatic SC"/>
                <a:ea typeface="Amatic SC"/>
                <a:cs typeface="Amatic SC"/>
                <a:sym typeface="Amatic SC"/>
              </a:rPr>
              <a:t>ESSON QUESTION:</a:t>
            </a:r>
            <a:endParaRPr sz="1800" b="1" i="0" u="none" strike="noStrike" cap="none">
              <a:solidFill>
                <a:srgbClr val="FFFFFF"/>
              </a:solidFill>
              <a:latin typeface="Amatic SC"/>
              <a:ea typeface="Amatic SC"/>
              <a:cs typeface="Amatic SC"/>
              <a:sym typeface="Amatic SC"/>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player.vimeo.com/video/543591026?h=36cb21a0d7"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DFBC"/>
        </a:solidFill>
        <a:effectLst/>
      </p:bgPr>
    </p:bg>
    <p:spTree>
      <p:nvGrpSpPr>
        <p:cNvPr id="1" name="Shape 193"/>
        <p:cNvGrpSpPr/>
        <p:nvPr/>
      </p:nvGrpSpPr>
      <p:grpSpPr>
        <a:xfrm>
          <a:off x="0" y="0"/>
          <a:ext cx="0" cy="0"/>
          <a:chOff x="0" y="0"/>
          <a:chExt cx="0" cy="0"/>
        </a:xfrm>
      </p:grpSpPr>
      <p:sp>
        <p:nvSpPr>
          <p:cNvPr id="194" name="Google Shape;194;p38"/>
          <p:cNvSpPr txBox="1"/>
          <p:nvPr/>
        </p:nvSpPr>
        <p:spPr>
          <a:xfrm>
            <a:off x="1" y="82515"/>
            <a:ext cx="8534400" cy="4287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None/>
            </a:pPr>
            <a:r>
              <a:rPr lang="en-GB" sz="5400" b="1" i="0" u="none" strike="noStrike" cap="none">
                <a:solidFill>
                  <a:srgbClr val="503C85"/>
                </a:solidFill>
                <a:latin typeface="Amatic SC"/>
                <a:ea typeface="Amatic SC"/>
                <a:cs typeface="Amatic SC"/>
                <a:sym typeface="Amatic SC"/>
              </a:rPr>
              <a:t>5-MINUTE MEMORY CHALLENGE</a:t>
            </a:r>
            <a:endParaRPr sz="5400" b="1" i="0" u="none" strike="noStrike" cap="none">
              <a:solidFill>
                <a:srgbClr val="503C85"/>
              </a:solidFill>
              <a:latin typeface="Amatic SC"/>
              <a:ea typeface="Amatic SC"/>
              <a:cs typeface="Amatic SC"/>
              <a:sym typeface="Amatic SC"/>
            </a:endParaRPr>
          </a:p>
        </p:txBody>
      </p:sp>
      <p:sp>
        <p:nvSpPr>
          <p:cNvPr id="195" name="Google Shape;195;p38"/>
          <p:cNvSpPr txBox="1"/>
          <p:nvPr/>
        </p:nvSpPr>
        <p:spPr>
          <a:xfrm>
            <a:off x="4353275" y="1897069"/>
            <a:ext cx="4522500" cy="5943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6" name="Google Shape;196;p38"/>
          <p:cNvSpPr/>
          <p:nvPr/>
        </p:nvSpPr>
        <p:spPr>
          <a:xfrm>
            <a:off x="0" y="866823"/>
            <a:ext cx="9145500" cy="818400"/>
          </a:xfrm>
          <a:prstGeom prst="rect">
            <a:avLst/>
          </a:prstGeom>
          <a:solidFill>
            <a:srgbClr val="674EA7"/>
          </a:solidFill>
          <a:ln w="9525" cap="flat" cmpd="sng">
            <a:solidFill>
              <a:srgbClr val="674EA7"/>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7" name="Google Shape;197;p38"/>
          <p:cNvSpPr txBox="1"/>
          <p:nvPr/>
        </p:nvSpPr>
        <p:spPr>
          <a:xfrm>
            <a:off x="52025" y="819199"/>
            <a:ext cx="1693200" cy="8184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None/>
            </a:pPr>
            <a:r>
              <a:rPr lang="en-GB" sz="5400" b="1" i="0" u="none" strike="noStrike" cap="none">
                <a:solidFill>
                  <a:srgbClr val="FFFFFF"/>
                </a:solidFill>
                <a:latin typeface="Amatic SC"/>
                <a:ea typeface="Amatic SC"/>
                <a:cs typeface="Amatic SC"/>
                <a:sym typeface="Amatic SC"/>
              </a:rPr>
              <a:t>TASK:</a:t>
            </a:r>
            <a:endParaRPr sz="5400" b="1" i="0" u="none" strike="noStrike" cap="none">
              <a:solidFill>
                <a:srgbClr val="FFFFFF"/>
              </a:solidFill>
              <a:latin typeface="Amatic SC"/>
              <a:ea typeface="Amatic SC"/>
              <a:cs typeface="Amatic SC"/>
              <a:sym typeface="Amatic SC"/>
            </a:endParaRPr>
          </a:p>
        </p:txBody>
      </p:sp>
      <p:pic>
        <p:nvPicPr>
          <p:cNvPr id="198" name="Google Shape;198;p38"/>
          <p:cNvPicPr preferRelativeResize="0"/>
          <p:nvPr/>
        </p:nvPicPr>
        <p:blipFill rotWithShape="1">
          <a:blip r:embed="rId3">
            <a:alphaModFix/>
          </a:blip>
          <a:srcRect/>
          <a:stretch/>
        </p:blipFill>
        <p:spPr>
          <a:xfrm>
            <a:off x="6896847" y="2228582"/>
            <a:ext cx="2072341" cy="1732063"/>
          </a:xfrm>
          <a:prstGeom prst="rect">
            <a:avLst/>
          </a:prstGeom>
          <a:noFill/>
          <a:ln>
            <a:noFill/>
          </a:ln>
        </p:spPr>
      </p:pic>
      <p:pic>
        <p:nvPicPr>
          <p:cNvPr id="199" name="Google Shape;199;p38" descr="A picture containing drawing&#10;&#10;Description automatically generated"/>
          <p:cNvPicPr preferRelativeResize="0"/>
          <p:nvPr/>
        </p:nvPicPr>
        <p:blipFill rotWithShape="1">
          <a:blip r:embed="rId4">
            <a:alphaModFix/>
          </a:blip>
          <a:srcRect/>
          <a:stretch/>
        </p:blipFill>
        <p:spPr>
          <a:xfrm>
            <a:off x="6204977" y="4410909"/>
            <a:ext cx="2093117" cy="732591"/>
          </a:xfrm>
          <a:prstGeom prst="rect">
            <a:avLst/>
          </a:prstGeom>
          <a:noFill/>
          <a:ln>
            <a:noFill/>
          </a:ln>
        </p:spPr>
      </p:pic>
      <p:sp>
        <p:nvSpPr>
          <p:cNvPr id="200" name="Google Shape;200;p38"/>
          <p:cNvSpPr txBox="1"/>
          <p:nvPr/>
        </p:nvSpPr>
        <p:spPr>
          <a:xfrm>
            <a:off x="174812" y="4562891"/>
            <a:ext cx="5933100" cy="4287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None/>
            </a:pPr>
            <a:r>
              <a:rPr lang="en-GB" sz="3200" b="1" i="0" u="none" strike="noStrike" cap="none">
                <a:solidFill>
                  <a:srgbClr val="503C85"/>
                </a:solidFill>
                <a:latin typeface="Amatic SC"/>
                <a:ea typeface="Amatic SC"/>
                <a:cs typeface="Amatic SC"/>
                <a:sym typeface="Amatic SC"/>
              </a:rPr>
              <a:t>Be Safe. Be Respectful. Be Responsible</a:t>
            </a:r>
            <a:endParaRPr sz="3200" b="1" i="0" u="none" strike="noStrike" cap="none">
              <a:solidFill>
                <a:srgbClr val="503C85"/>
              </a:solidFill>
              <a:latin typeface="Amatic SC"/>
              <a:ea typeface="Amatic SC"/>
              <a:cs typeface="Amatic SC"/>
              <a:sym typeface="Amatic SC"/>
            </a:endParaRPr>
          </a:p>
        </p:txBody>
      </p:sp>
      <p:sp>
        <p:nvSpPr>
          <p:cNvPr id="201" name="Google Shape;201;p38"/>
          <p:cNvSpPr/>
          <p:nvPr/>
        </p:nvSpPr>
        <p:spPr>
          <a:xfrm rot="10800000">
            <a:off x="52024" y="1685291"/>
            <a:ext cx="6562500" cy="2877600"/>
          </a:xfrm>
          <a:prstGeom prst="round2SameRect">
            <a:avLst>
              <a:gd name="adj1" fmla="val 16667"/>
              <a:gd name="adj2" fmla="val 0"/>
            </a:avLst>
          </a:prstGeom>
          <a:solidFill>
            <a:srgbClr val="D9D3E8"/>
          </a:solidFill>
          <a:ln w="9525" cap="flat" cmpd="sng">
            <a:solidFill>
              <a:srgbClr val="503C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2" name="Google Shape;202;p38"/>
          <p:cNvSpPr txBox="1"/>
          <p:nvPr/>
        </p:nvSpPr>
        <p:spPr>
          <a:xfrm>
            <a:off x="1637553" y="866832"/>
            <a:ext cx="72384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400" b="1">
              <a:solidFill>
                <a:srgbClr val="FFFFFF"/>
              </a:solidFill>
              <a:latin typeface="Gill Sans"/>
              <a:ea typeface="Gill Sans"/>
              <a:cs typeface="Gill Sans"/>
              <a:sym typeface="Gill Sans"/>
            </a:endParaRPr>
          </a:p>
        </p:txBody>
      </p:sp>
      <p:sp>
        <p:nvSpPr>
          <p:cNvPr id="203" name="Google Shape;203;p38"/>
          <p:cNvSpPr txBox="1"/>
          <p:nvPr/>
        </p:nvSpPr>
        <p:spPr>
          <a:xfrm>
            <a:off x="174812" y="1801906"/>
            <a:ext cx="6148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 </a:t>
            </a:r>
            <a:endParaRPr/>
          </a:p>
        </p:txBody>
      </p:sp>
      <p:sp>
        <p:nvSpPr>
          <p:cNvPr id="204" name="Google Shape;204;p38"/>
          <p:cNvSpPr txBox="1"/>
          <p:nvPr/>
        </p:nvSpPr>
        <p:spPr>
          <a:xfrm>
            <a:off x="427667" y="1685375"/>
            <a:ext cx="58113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900"/>
          </a:p>
        </p:txBody>
      </p:sp>
      <p:sp>
        <p:nvSpPr>
          <p:cNvPr id="205" name="Google Shape;205;p38"/>
          <p:cNvSpPr txBox="1"/>
          <p:nvPr/>
        </p:nvSpPr>
        <p:spPr>
          <a:xfrm>
            <a:off x="1606367" y="883550"/>
            <a:ext cx="73008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900" b="1">
                <a:solidFill>
                  <a:schemeClr val="lt1"/>
                </a:solidFill>
                <a:latin typeface="Amatic SC"/>
                <a:ea typeface="Amatic SC"/>
                <a:cs typeface="Amatic SC"/>
                <a:sym typeface="Amatic SC"/>
              </a:rPr>
              <a:t>Geog your memory</a:t>
            </a:r>
            <a:endParaRPr sz="3900" b="1">
              <a:solidFill>
                <a:schemeClr val="lt1"/>
              </a:solidFill>
              <a:latin typeface="Amatic SC"/>
              <a:ea typeface="Amatic SC"/>
              <a:cs typeface="Amatic SC"/>
              <a:sym typeface="Amatic SC"/>
            </a:endParaRPr>
          </a:p>
        </p:txBody>
      </p:sp>
      <p:pic>
        <p:nvPicPr>
          <p:cNvPr id="206" name="Google Shape;206;p38"/>
          <p:cNvPicPr preferRelativeResize="0"/>
          <p:nvPr/>
        </p:nvPicPr>
        <p:blipFill rotWithShape="1">
          <a:blip r:embed="rId5">
            <a:alphaModFix/>
          </a:blip>
          <a:srcRect l="20466" t="-3774" r="60029" b="54687"/>
          <a:stretch/>
        </p:blipFill>
        <p:spPr>
          <a:xfrm>
            <a:off x="6962500" y="54550"/>
            <a:ext cx="2006700" cy="1452000"/>
          </a:xfrm>
          <a:prstGeom prst="ellipse">
            <a:avLst/>
          </a:prstGeom>
          <a:noFill/>
          <a:ln>
            <a:noFill/>
          </a:ln>
        </p:spPr>
      </p:pic>
      <p:sp>
        <p:nvSpPr>
          <p:cNvPr id="207" name="Google Shape;207;p38"/>
          <p:cNvSpPr txBox="1"/>
          <p:nvPr/>
        </p:nvSpPr>
        <p:spPr>
          <a:xfrm>
            <a:off x="0" y="1685225"/>
            <a:ext cx="6696900" cy="144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100"/>
              <a:t>Why is Dogger Bank a good location for a wind farm?</a:t>
            </a:r>
            <a:endParaRPr sz="4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275"/>
        <p:cNvGrpSpPr/>
        <p:nvPr/>
      </p:nvGrpSpPr>
      <p:grpSpPr>
        <a:xfrm>
          <a:off x="0" y="0"/>
          <a:ext cx="0" cy="0"/>
          <a:chOff x="0" y="0"/>
          <a:chExt cx="0" cy="0"/>
        </a:xfrm>
      </p:grpSpPr>
      <p:sp>
        <p:nvSpPr>
          <p:cNvPr id="276" name="Google Shape;276;p47"/>
          <p:cNvSpPr txBox="1"/>
          <p:nvPr/>
        </p:nvSpPr>
        <p:spPr>
          <a:xfrm>
            <a:off x="2179100" y="-375"/>
            <a:ext cx="68949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marL="0" lvl="0" indent="0" algn="l" rtl="0">
              <a:spcBef>
                <a:spcPts val="0"/>
              </a:spcBef>
              <a:spcAft>
                <a:spcPts val="0"/>
              </a:spcAft>
              <a:buNone/>
            </a:pPr>
            <a:r>
              <a:rPr lang="en-GB" sz="1700">
                <a:solidFill>
                  <a:schemeClr val="dk1"/>
                </a:solidFill>
              </a:rPr>
              <a:t>What is Sofia Wind Farm?</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sz="1700">
              <a:latin typeface="Gill Sans"/>
              <a:ea typeface="Gill Sans"/>
              <a:cs typeface="Gill Sans"/>
              <a:sym typeface="Gill Sans"/>
            </a:endParaRPr>
          </a:p>
          <a:p>
            <a:pPr marL="0" lvl="0" indent="0" algn="l" rtl="0">
              <a:spcBef>
                <a:spcPts val="0"/>
              </a:spcBef>
              <a:spcAft>
                <a:spcPts val="0"/>
              </a:spcAft>
              <a:buNone/>
            </a:pPr>
            <a:endParaRPr sz="1700">
              <a:latin typeface="Gill Sans"/>
              <a:ea typeface="Gill Sans"/>
              <a:cs typeface="Gill Sans"/>
              <a:sym typeface="Gill Sans"/>
            </a:endParaRPr>
          </a:p>
        </p:txBody>
      </p:sp>
      <p:sp>
        <p:nvSpPr>
          <p:cNvPr id="277" name="Google Shape;277;p47"/>
          <p:cNvSpPr txBox="1"/>
          <p:nvPr/>
        </p:nvSpPr>
        <p:spPr>
          <a:xfrm>
            <a:off x="570850" y="1089850"/>
            <a:ext cx="7819200" cy="3879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rgbClr val="374151"/>
                </a:solidFill>
                <a:highlight>
                  <a:srgbClr val="F7F7F8"/>
                </a:highlight>
                <a:latin typeface="Roboto"/>
                <a:ea typeface="Roboto"/>
                <a:cs typeface="Roboto"/>
                <a:sym typeface="Roboto"/>
              </a:rPr>
              <a:t>Noise and Disturbance: Wind turbines make some noise when they spin, and this can bother people who live nearby. It might be annoying to hear that sound all the time, especially if you're used to peace and quiet. Some people worry that the noise might affect their sleep or make it hard to concentrate.</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81"/>
        <p:cNvGrpSpPr/>
        <p:nvPr/>
      </p:nvGrpSpPr>
      <p:grpSpPr>
        <a:xfrm>
          <a:off x="0" y="0"/>
          <a:ext cx="0" cy="0"/>
          <a:chOff x="0" y="0"/>
          <a:chExt cx="0" cy="0"/>
        </a:xfrm>
      </p:grpSpPr>
      <p:sp>
        <p:nvSpPr>
          <p:cNvPr id="282" name="Google Shape;282;p48"/>
          <p:cNvSpPr txBox="1"/>
          <p:nvPr/>
        </p:nvSpPr>
        <p:spPr>
          <a:xfrm>
            <a:off x="2179100" y="-375"/>
            <a:ext cx="68949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marL="0" lvl="0" indent="0" algn="l" rtl="0">
              <a:spcBef>
                <a:spcPts val="0"/>
              </a:spcBef>
              <a:spcAft>
                <a:spcPts val="0"/>
              </a:spcAft>
              <a:buNone/>
            </a:pPr>
            <a:r>
              <a:rPr lang="en-GB" sz="1700">
                <a:solidFill>
                  <a:schemeClr val="dk1"/>
                </a:solidFill>
              </a:rPr>
              <a:t>What is Sofia Wind Farm?</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sz="1700">
              <a:latin typeface="Gill Sans"/>
              <a:ea typeface="Gill Sans"/>
              <a:cs typeface="Gill Sans"/>
              <a:sym typeface="Gill Sans"/>
            </a:endParaRPr>
          </a:p>
          <a:p>
            <a:pPr marL="0" lvl="0" indent="0" algn="l" rtl="0">
              <a:spcBef>
                <a:spcPts val="0"/>
              </a:spcBef>
              <a:spcAft>
                <a:spcPts val="0"/>
              </a:spcAft>
              <a:buNone/>
            </a:pPr>
            <a:endParaRPr sz="1700">
              <a:latin typeface="Gill Sans"/>
              <a:ea typeface="Gill Sans"/>
              <a:cs typeface="Gill Sans"/>
              <a:sym typeface="Gill Sans"/>
            </a:endParaRPr>
          </a:p>
        </p:txBody>
      </p:sp>
      <p:sp>
        <p:nvSpPr>
          <p:cNvPr id="283" name="Google Shape;283;p48"/>
          <p:cNvSpPr txBox="1"/>
          <p:nvPr/>
        </p:nvSpPr>
        <p:spPr>
          <a:xfrm>
            <a:off x="242200" y="922600"/>
            <a:ext cx="8574300" cy="3417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rgbClr val="374151"/>
                </a:solidFill>
                <a:highlight>
                  <a:srgbClr val="F7F7F8"/>
                </a:highlight>
                <a:latin typeface="Roboto"/>
                <a:ea typeface="Roboto"/>
                <a:cs typeface="Roboto"/>
                <a:sym typeface="Roboto"/>
              </a:rPr>
              <a:t>Impact on Wildlife: Wind farms can have an impact on birds and bats. Sometimes, they accidentally fly into the turbines and get hurt or even killed. The noise and vibrations from the turbines can also disturb animals and disrupt their homes. It's important to consider the effects on wildlife and take steps to protect them.</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87"/>
        <p:cNvGrpSpPr/>
        <p:nvPr/>
      </p:nvGrpSpPr>
      <p:grpSpPr>
        <a:xfrm>
          <a:off x="0" y="0"/>
          <a:ext cx="0" cy="0"/>
          <a:chOff x="0" y="0"/>
          <a:chExt cx="0" cy="0"/>
        </a:xfrm>
      </p:grpSpPr>
      <p:sp>
        <p:nvSpPr>
          <p:cNvPr id="288" name="Google Shape;288;p49"/>
          <p:cNvSpPr txBox="1"/>
          <p:nvPr/>
        </p:nvSpPr>
        <p:spPr>
          <a:xfrm>
            <a:off x="2179100" y="-375"/>
            <a:ext cx="68949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marL="0" lvl="0" indent="0" algn="l" rtl="0">
              <a:spcBef>
                <a:spcPts val="0"/>
              </a:spcBef>
              <a:spcAft>
                <a:spcPts val="0"/>
              </a:spcAft>
              <a:buNone/>
            </a:pPr>
            <a:r>
              <a:rPr lang="en-GB" sz="1700">
                <a:solidFill>
                  <a:schemeClr val="dk1"/>
                </a:solidFill>
              </a:rPr>
              <a:t>What is Sofia Wind Farm?</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sz="1700">
              <a:latin typeface="Gill Sans"/>
              <a:ea typeface="Gill Sans"/>
              <a:cs typeface="Gill Sans"/>
              <a:sym typeface="Gill Sans"/>
            </a:endParaRPr>
          </a:p>
          <a:p>
            <a:pPr marL="0" lvl="0" indent="0" algn="l" rtl="0">
              <a:spcBef>
                <a:spcPts val="0"/>
              </a:spcBef>
              <a:spcAft>
                <a:spcPts val="0"/>
              </a:spcAft>
              <a:buNone/>
            </a:pPr>
            <a:endParaRPr sz="1700">
              <a:latin typeface="Gill Sans"/>
              <a:ea typeface="Gill Sans"/>
              <a:cs typeface="Gill Sans"/>
              <a:sym typeface="Gill Sans"/>
            </a:endParaRPr>
          </a:p>
        </p:txBody>
      </p:sp>
      <p:sp>
        <p:nvSpPr>
          <p:cNvPr id="289" name="Google Shape;289;p49"/>
          <p:cNvSpPr txBox="1"/>
          <p:nvPr/>
        </p:nvSpPr>
        <p:spPr>
          <a:xfrm>
            <a:off x="617000" y="986025"/>
            <a:ext cx="8020800" cy="3879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rgbClr val="374151"/>
                </a:solidFill>
                <a:highlight>
                  <a:srgbClr val="F7F7F8"/>
                </a:highlight>
                <a:latin typeface="Roboto"/>
                <a:ea typeface="Roboto"/>
                <a:cs typeface="Roboto"/>
                <a:sym typeface="Roboto"/>
              </a:rPr>
              <a:t>Cost and Reliability: Building a wind farm can be expensive, and some people worry that the costs will be passed on to consumers in the form of higher electricity prices. Wind power can also be unpredictable because it depends on how much the wind blows. This means we might need other sources of energy to make sure we have electricity all the time.</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0"/>
          <p:cNvSpPr txBox="1"/>
          <p:nvPr/>
        </p:nvSpPr>
        <p:spPr>
          <a:xfrm>
            <a:off x="2179100" y="-375"/>
            <a:ext cx="68949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marL="0" lvl="0" indent="0" algn="l" rtl="0">
              <a:spcBef>
                <a:spcPts val="0"/>
              </a:spcBef>
              <a:spcAft>
                <a:spcPts val="0"/>
              </a:spcAft>
              <a:buNone/>
            </a:pPr>
            <a:r>
              <a:rPr lang="en-GB" sz="1700">
                <a:solidFill>
                  <a:schemeClr val="dk1"/>
                </a:solidFill>
              </a:rPr>
              <a:t>What is Sofia Wind Farm?</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sz="1700">
              <a:latin typeface="Gill Sans"/>
              <a:ea typeface="Gill Sans"/>
              <a:cs typeface="Gill Sans"/>
              <a:sym typeface="Gill Sans"/>
            </a:endParaRPr>
          </a:p>
          <a:p>
            <a:pPr marL="0" lvl="0" indent="0" algn="l" rtl="0">
              <a:spcBef>
                <a:spcPts val="0"/>
              </a:spcBef>
              <a:spcAft>
                <a:spcPts val="0"/>
              </a:spcAft>
              <a:buNone/>
            </a:pPr>
            <a:endParaRPr sz="1700">
              <a:latin typeface="Gill Sans"/>
              <a:ea typeface="Gill Sans"/>
              <a:cs typeface="Gill Sans"/>
              <a:sym typeface="Gill Sans"/>
            </a:endParaRPr>
          </a:p>
        </p:txBody>
      </p:sp>
      <p:sp>
        <p:nvSpPr>
          <p:cNvPr id="295" name="Google Shape;295;p50"/>
          <p:cNvSpPr txBox="1"/>
          <p:nvPr/>
        </p:nvSpPr>
        <p:spPr>
          <a:xfrm>
            <a:off x="144750" y="793775"/>
            <a:ext cx="8854500" cy="692700"/>
          </a:xfrm>
          <a:prstGeom prst="rect">
            <a:avLst/>
          </a:prstGeom>
          <a:solidFill>
            <a:srgbClr val="C9DAF8"/>
          </a:solid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300" dirty="0">
                <a:latin typeface="Gill Sans"/>
                <a:ea typeface="Gill Sans"/>
                <a:cs typeface="Gill Sans"/>
                <a:sym typeface="Gill Sans"/>
              </a:rPr>
              <a:t>Do you think the Sofia wind farm should be built? </a:t>
            </a:r>
            <a:endParaRPr sz="3300" dirty="0">
              <a:latin typeface="Gill Sans"/>
              <a:ea typeface="Gill Sans"/>
              <a:cs typeface="Gill Sans"/>
              <a:sym typeface="Gill Sans"/>
            </a:endParaRPr>
          </a:p>
        </p:txBody>
      </p:sp>
      <p:sp>
        <p:nvSpPr>
          <p:cNvPr id="296" name="Google Shape;296;p50"/>
          <p:cNvSpPr txBox="1"/>
          <p:nvPr/>
        </p:nvSpPr>
        <p:spPr>
          <a:xfrm>
            <a:off x="154850" y="1616075"/>
            <a:ext cx="3489900" cy="3093900"/>
          </a:xfrm>
          <a:prstGeom prst="rect">
            <a:avLst/>
          </a:prstGeom>
          <a:solidFill>
            <a:srgbClr val="B6D7A8"/>
          </a:solid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2100">
                <a:latin typeface="Gill Sans"/>
                <a:ea typeface="Gill Sans"/>
                <a:cs typeface="Gill Sans"/>
                <a:sym typeface="Gill Sans"/>
              </a:rPr>
              <a:t>I think the Sofia wind farm should be built because….</a:t>
            </a:r>
            <a:endParaRPr sz="2100">
              <a:latin typeface="Gill Sans"/>
              <a:ea typeface="Gill Sans"/>
              <a:cs typeface="Gill Sans"/>
              <a:sym typeface="Gill Sans"/>
            </a:endParaRPr>
          </a:p>
          <a:p>
            <a:pPr marL="0" lvl="0" indent="0" algn="l" rtl="0">
              <a:spcBef>
                <a:spcPts val="0"/>
              </a:spcBef>
              <a:spcAft>
                <a:spcPts val="0"/>
              </a:spcAft>
              <a:buNone/>
            </a:pPr>
            <a:endParaRPr sz="2100">
              <a:latin typeface="Gill Sans"/>
              <a:ea typeface="Gill Sans"/>
              <a:cs typeface="Gill Sans"/>
              <a:sym typeface="Gill Sans"/>
            </a:endParaRPr>
          </a:p>
          <a:p>
            <a:pPr marL="0" lvl="0" indent="0" algn="l" rtl="0">
              <a:spcBef>
                <a:spcPts val="0"/>
              </a:spcBef>
              <a:spcAft>
                <a:spcPts val="0"/>
              </a:spcAft>
              <a:buNone/>
            </a:pPr>
            <a:r>
              <a:rPr lang="en-GB" sz="2100">
                <a:latin typeface="Gill Sans"/>
                <a:ea typeface="Gill Sans"/>
                <a:cs typeface="Gill Sans"/>
                <a:sym typeface="Gill Sans"/>
              </a:rPr>
              <a:t>As a result this will lead to….</a:t>
            </a:r>
            <a:endParaRPr sz="2100">
              <a:latin typeface="Gill Sans"/>
              <a:ea typeface="Gill Sans"/>
              <a:cs typeface="Gill Sans"/>
              <a:sym typeface="Gill Sans"/>
            </a:endParaRPr>
          </a:p>
          <a:p>
            <a:pPr marL="0" lvl="0" indent="0" algn="l" rtl="0">
              <a:spcBef>
                <a:spcPts val="0"/>
              </a:spcBef>
              <a:spcAft>
                <a:spcPts val="0"/>
              </a:spcAft>
              <a:buNone/>
            </a:pPr>
            <a:endParaRPr sz="2100">
              <a:latin typeface="Gill Sans"/>
              <a:ea typeface="Gill Sans"/>
              <a:cs typeface="Gill Sans"/>
              <a:sym typeface="Gill Sans"/>
            </a:endParaRPr>
          </a:p>
          <a:p>
            <a:pPr marL="0" lvl="0" indent="0" algn="l" rtl="0">
              <a:spcBef>
                <a:spcPts val="0"/>
              </a:spcBef>
              <a:spcAft>
                <a:spcPts val="0"/>
              </a:spcAft>
              <a:buNone/>
            </a:pPr>
            <a:r>
              <a:rPr lang="en-GB" sz="2100">
                <a:latin typeface="Gill Sans"/>
                <a:ea typeface="Gill Sans"/>
                <a:cs typeface="Gill Sans"/>
                <a:sym typeface="Gill Sans"/>
              </a:rPr>
              <a:t>This is a good thing because…</a:t>
            </a:r>
            <a:endParaRPr sz="2100">
              <a:latin typeface="Gill Sans"/>
              <a:ea typeface="Gill Sans"/>
              <a:cs typeface="Gill Sans"/>
              <a:sym typeface="Gill Sans"/>
            </a:endParaRPr>
          </a:p>
          <a:p>
            <a:pPr marL="0" lvl="0" indent="0" algn="l" rtl="0">
              <a:spcBef>
                <a:spcPts val="0"/>
              </a:spcBef>
              <a:spcAft>
                <a:spcPts val="0"/>
              </a:spcAft>
              <a:buNone/>
            </a:pPr>
            <a:endParaRPr sz="2100">
              <a:latin typeface="Gill Sans"/>
              <a:ea typeface="Gill Sans"/>
              <a:cs typeface="Gill Sans"/>
              <a:sym typeface="Gill Sans"/>
            </a:endParaRPr>
          </a:p>
          <a:p>
            <a:pPr marL="0" lvl="0" indent="0" algn="l" rtl="0">
              <a:spcBef>
                <a:spcPts val="0"/>
              </a:spcBef>
              <a:spcAft>
                <a:spcPts val="0"/>
              </a:spcAft>
              <a:buNone/>
            </a:pPr>
            <a:endParaRPr sz="2100">
              <a:latin typeface="Gill Sans"/>
              <a:ea typeface="Gill Sans"/>
              <a:cs typeface="Gill Sans"/>
              <a:sym typeface="Gill Sans"/>
            </a:endParaRPr>
          </a:p>
          <a:p>
            <a:pPr marL="0" lvl="0" indent="0" algn="l" rtl="0">
              <a:spcBef>
                <a:spcPts val="0"/>
              </a:spcBef>
              <a:spcAft>
                <a:spcPts val="0"/>
              </a:spcAft>
              <a:buNone/>
            </a:pPr>
            <a:endParaRPr sz="2100">
              <a:latin typeface="Gill Sans"/>
              <a:ea typeface="Gill Sans"/>
              <a:cs typeface="Gill Sans"/>
              <a:sym typeface="Gill Sans"/>
            </a:endParaRPr>
          </a:p>
        </p:txBody>
      </p:sp>
      <p:sp>
        <p:nvSpPr>
          <p:cNvPr id="297" name="Google Shape;297;p50"/>
          <p:cNvSpPr txBox="1"/>
          <p:nvPr/>
        </p:nvSpPr>
        <p:spPr>
          <a:xfrm>
            <a:off x="3759575" y="1616075"/>
            <a:ext cx="3489900" cy="3093900"/>
          </a:xfrm>
          <a:prstGeom prst="rect">
            <a:avLst/>
          </a:prstGeom>
          <a:solidFill>
            <a:srgbClr val="F4CCCC"/>
          </a:solid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2100">
                <a:latin typeface="Gill Sans"/>
                <a:ea typeface="Gill Sans"/>
                <a:cs typeface="Gill Sans"/>
                <a:sym typeface="Gill Sans"/>
              </a:rPr>
              <a:t>I do not think the Sofia wind farm should be built because….</a:t>
            </a:r>
            <a:endParaRPr sz="2100">
              <a:latin typeface="Gill Sans"/>
              <a:ea typeface="Gill Sans"/>
              <a:cs typeface="Gill Sans"/>
              <a:sym typeface="Gill Sans"/>
            </a:endParaRPr>
          </a:p>
          <a:p>
            <a:pPr marL="0" lvl="0" indent="0" algn="l" rtl="0">
              <a:spcBef>
                <a:spcPts val="0"/>
              </a:spcBef>
              <a:spcAft>
                <a:spcPts val="0"/>
              </a:spcAft>
              <a:buNone/>
            </a:pPr>
            <a:endParaRPr sz="2100">
              <a:latin typeface="Gill Sans"/>
              <a:ea typeface="Gill Sans"/>
              <a:cs typeface="Gill Sans"/>
              <a:sym typeface="Gill Sans"/>
            </a:endParaRPr>
          </a:p>
          <a:p>
            <a:pPr marL="0" lvl="0" indent="0" algn="l" rtl="0">
              <a:spcBef>
                <a:spcPts val="0"/>
              </a:spcBef>
              <a:spcAft>
                <a:spcPts val="0"/>
              </a:spcAft>
              <a:buNone/>
            </a:pPr>
            <a:r>
              <a:rPr lang="en-GB" sz="2100">
                <a:latin typeface="Gill Sans"/>
                <a:ea typeface="Gill Sans"/>
                <a:cs typeface="Gill Sans"/>
                <a:sym typeface="Gill Sans"/>
              </a:rPr>
              <a:t>As a result this will lead to….</a:t>
            </a:r>
            <a:endParaRPr sz="2100">
              <a:latin typeface="Gill Sans"/>
              <a:ea typeface="Gill Sans"/>
              <a:cs typeface="Gill Sans"/>
              <a:sym typeface="Gill Sans"/>
            </a:endParaRPr>
          </a:p>
          <a:p>
            <a:pPr marL="0" lvl="0" indent="0" algn="l" rtl="0">
              <a:spcBef>
                <a:spcPts val="0"/>
              </a:spcBef>
              <a:spcAft>
                <a:spcPts val="0"/>
              </a:spcAft>
              <a:buNone/>
            </a:pPr>
            <a:endParaRPr sz="2100">
              <a:latin typeface="Gill Sans"/>
              <a:ea typeface="Gill Sans"/>
              <a:cs typeface="Gill Sans"/>
              <a:sym typeface="Gill Sans"/>
            </a:endParaRPr>
          </a:p>
          <a:p>
            <a:pPr marL="0" lvl="0" indent="0" algn="l" rtl="0">
              <a:spcBef>
                <a:spcPts val="0"/>
              </a:spcBef>
              <a:spcAft>
                <a:spcPts val="0"/>
              </a:spcAft>
              <a:buNone/>
            </a:pPr>
            <a:r>
              <a:rPr lang="en-GB" sz="2100">
                <a:latin typeface="Gill Sans"/>
                <a:ea typeface="Gill Sans"/>
                <a:cs typeface="Gill Sans"/>
                <a:sym typeface="Gill Sans"/>
              </a:rPr>
              <a:t>This is a bad thing because…</a:t>
            </a:r>
            <a:endParaRPr sz="2100">
              <a:latin typeface="Gill Sans"/>
              <a:ea typeface="Gill Sans"/>
              <a:cs typeface="Gill Sans"/>
              <a:sym typeface="Gill Sans"/>
            </a:endParaRPr>
          </a:p>
          <a:p>
            <a:pPr marL="0" lvl="0" indent="0" algn="l" rtl="0">
              <a:spcBef>
                <a:spcPts val="0"/>
              </a:spcBef>
              <a:spcAft>
                <a:spcPts val="0"/>
              </a:spcAft>
              <a:buNone/>
            </a:pPr>
            <a:endParaRPr sz="2100">
              <a:latin typeface="Gill Sans"/>
              <a:ea typeface="Gill Sans"/>
              <a:cs typeface="Gill Sans"/>
              <a:sym typeface="Gill Sans"/>
            </a:endParaRPr>
          </a:p>
          <a:p>
            <a:pPr marL="0" lvl="0" indent="0" algn="l" rtl="0">
              <a:spcBef>
                <a:spcPts val="0"/>
              </a:spcBef>
              <a:spcAft>
                <a:spcPts val="0"/>
              </a:spcAft>
              <a:buNone/>
            </a:pPr>
            <a:endParaRPr sz="2100">
              <a:latin typeface="Gill Sans"/>
              <a:ea typeface="Gill Sans"/>
              <a:cs typeface="Gill Sans"/>
              <a:sym typeface="Gill Sans"/>
            </a:endParaRPr>
          </a:p>
        </p:txBody>
      </p:sp>
      <p:sp>
        <p:nvSpPr>
          <p:cNvPr id="298" name="Google Shape;298;p50"/>
          <p:cNvSpPr/>
          <p:nvPr/>
        </p:nvSpPr>
        <p:spPr>
          <a:xfrm>
            <a:off x="7344975" y="1616075"/>
            <a:ext cx="1680300" cy="3093900"/>
          </a:xfrm>
          <a:prstGeom prst="rect">
            <a:avLst/>
          </a:prstGeom>
          <a:solidFill>
            <a:srgbClr val="F9CB9C"/>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p>
          <a:p>
            <a:pPr marL="0" lvl="0" indent="0" algn="l" rtl="0">
              <a:spcBef>
                <a:spcPts val="0"/>
              </a:spcBef>
              <a:spcAft>
                <a:spcPts val="0"/>
              </a:spcAft>
              <a:buNone/>
            </a:pPr>
            <a:r>
              <a:rPr lang="en-GB" sz="2100"/>
              <a:t>Overall I think that….</a:t>
            </a:r>
            <a:endParaRPr sz="21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1"/>
          <p:cNvSpPr txBox="1"/>
          <p:nvPr/>
        </p:nvSpPr>
        <p:spPr>
          <a:xfrm>
            <a:off x="2179100" y="-375"/>
            <a:ext cx="68949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marL="0" lvl="0" indent="0" algn="l" rtl="0">
              <a:spcBef>
                <a:spcPts val="0"/>
              </a:spcBef>
              <a:spcAft>
                <a:spcPts val="0"/>
              </a:spcAft>
              <a:buNone/>
            </a:pPr>
            <a:r>
              <a:rPr lang="en-GB" sz="1700">
                <a:solidFill>
                  <a:schemeClr val="dk1"/>
                </a:solidFill>
              </a:rPr>
              <a:t>What is Sofia Wind Farm?</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sz="1700">
              <a:latin typeface="Gill Sans"/>
              <a:ea typeface="Gill Sans"/>
              <a:cs typeface="Gill Sans"/>
              <a:sym typeface="Gill Sans"/>
            </a:endParaRPr>
          </a:p>
          <a:p>
            <a:pPr marL="0" lvl="0" indent="0" algn="l" rtl="0">
              <a:spcBef>
                <a:spcPts val="0"/>
              </a:spcBef>
              <a:spcAft>
                <a:spcPts val="0"/>
              </a:spcAft>
              <a:buNone/>
            </a:pPr>
            <a:endParaRPr sz="1700">
              <a:latin typeface="Gill Sans"/>
              <a:ea typeface="Gill Sans"/>
              <a:cs typeface="Gill Sans"/>
              <a:sym typeface="Gill Sans"/>
            </a:endParaRPr>
          </a:p>
        </p:txBody>
      </p:sp>
      <p:sp>
        <p:nvSpPr>
          <p:cNvPr id="304" name="Google Shape;304;p51"/>
          <p:cNvSpPr txBox="1"/>
          <p:nvPr/>
        </p:nvSpPr>
        <p:spPr>
          <a:xfrm>
            <a:off x="72000" y="713375"/>
            <a:ext cx="9000000" cy="3794100"/>
          </a:xfrm>
          <a:prstGeom prst="rect">
            <a:avLst/>
          </a:prstGeom>
          <a:noFill/>
          <a:ln>
            <a:noFill/>
          </a:ln>
        </p:spPr>
        <p:txBody>
          <a:bodyPr spcFirstLastPara="1" wrap="square" lIns="91425" tIns="91425" rIns="91425" bIns="91425" anchor="t" anchorCtr="0">
            <a:spAutoFit/>
          </a:bodyPr>
          <a:lstStyle/>
          <a:p>
            <a:pPr marL="0" lvl="0" indent="0" algn="ctr" rtl="0">
              <a:lnSpc>
                <a:spcPct val="175000"/>
              </a:lnSpc>
              <a:spcBef>
                <a:spcPts val="0"/>
              </a:spcBef>
              <a:spcAft>
                <a:spcPts val="0"/>
              </a:spcAft>
              <a:buNone/>
            </a:pPr>
            <a:r>
              <a:rPr lang="en-GB" sz="3800" b="1">
                <a:solidFill>
                  <a:schemeClr val="dk1"/>
                </a:solidFill>
                <a:latin typeface="Architects Daughter"/>
                <a:ea typeface="Architects Daughter"/>
                <a:cs typeface="Architects Daughter"/>
                <a:sym typeface="Architects Daughter"/>
              </a:rPr>
              <a:t>"Sofia Wind Farm: Pioneering the Path to Clean Energy and Sustainable Future!"</a:t>
            </a:r>
            <a:endParaRPr sz="3800" b="1">
              <a:solidFill>
                <a:schemeClr val="dk1"/>
              </a:solidFill>
              <a:latin typeface="Architects Daughter"/>
              <a:ea typeface="Architects Daughter"/>
              <a:cs typeface="Architects Daughter"/>
              <a:sym typeface="Architects Daughter"/>
            </a:endParaRPr>
          </a:p>
          <a:p>
            <a:pPr marL="0" lvl="0" indent="0" algn="ctr" rtl="0">
              <a:lnSpc>
                <a:spcPct val="175000"/>
              </a:lnSpc>
              <a:spcBef>
                <a:spcPts val="0"/>
              </a:spcBef>
              <a:spcAft>
                <a:spcPts val="0"/>
              </a:spcAft>
              <a:buNone/>
            </a:pPr>
            <a:endParaRPr sz="3500">
              <a:solidFill>
                <a:schemeClr val="dk1"/>
              </a:solidFill>
              <a:latin typeface="Roboto"/>
              <a:ea typeface="Roboto"/>
              <a:cs typeface="Roboto"/>
              <a:sym typeface="Roboto"/>
            </a:endParaRPr>
          </a:p>
        </p:txBody>
      </p:sp>
      <p:cxnSp>
        <p:nvCxnSpPr>
          <p:cNvPr id="305" name="Google Shape;305;p51"/>
          <p:cNvCxnSpPr/>
          <p:nvPr/>
        </p:nvCxnSpPr>
        <p:spPr>
          <a:xfrm rot="10800000">
            <a:off x="397300" y="3932000"/>
            <a:ext cx="8191800" cy="5400"/>
          </a:xfrm>
          <a:prstGeom prst="straightConnector1">
            <a:avLst/>
          </a:prstGeom>
          <a:noFill/>
          <a:ln w="76200" cap="flat" cmpd="sng">
            <a:solidFill>
              <a:schemeClr val="dk1"/>
            </a:solidFill>
            <a:prstDash val="solid"/>
            <a:round/>
            <a:headEnd type="none" w="med" len="med"/>
            <a:tailEnd type="triangle" w="med" len="med"/>
          </a:ln>
        </p:spPr>
      </p:cxnSp>
      <p:sp>
        <p:nvSpPr>
          <p:cNvPr id="306" name="Google Shape;306;p51"/>
          <p:cNvSpPr/>
          <p:nvPr/>
        </p:nvSpPr>
        <p:spPr>
          <a:xfrm>
            <a:off x="133300" y="3528050"/>
            <a:ext cx="1809600" cy="8994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000"/>
              <a:t>Agree </a:t>
            </a:r>
            <a:endParaRPr sz="3000"/>
          </a:p>
        </p:txBody>
      </p:sp>
      <p:sp>
        <p:nvSpPr>
          <p:cNvPr id="307" name="Google Shape;307;p51"/>
          <p:cNvSpPr/>
          <p:nvPr/>
        </p:nvSpPr>
        <p:spPr>
          <a:xfrm>
            <a:off x="7163450" y="3485000"/>
            <a:ext cx="1809600" cy="899400"/>
          </a:xfrm>
          <a:prstGeom prst="roundRect">
            <a:avLst>
              <a:gd name="adj" fmla="val 16667"/>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000"/>
              <a:t>Disagree</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11"/>
        <p:cNvGrpSpPr/>
        <p:nvPr/>
      </p:nvGrpSpPr>
      <p:grpSpPr>
        <a:xfrm>
          <a:off x="0" y="0"/>
          <a:ext cx="0" cy="0"/>
          <a:chOff x="0" y="0"/>
          <a:chExt cx="0" cy="0"/>
        </a:xfrm>
      </p:grpSpPr>
      <p:sp>
        <p:nvSpPr>
          <p:cNvPr id="212" name="Google Shape;212;p39"/>
          <p:cNvSpPr/>
          <p:nvPr/>
        </p:nvSpPr>
        <p:spPr>
          <a:xfrm>
            <a:off x="3899337" y="2532632"/>
            <a:ext cx="4983900" cy="11151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3" name="Google Shape;213;p39"/>
          <p:cNvSpPr/>
          <p:nvPr/>
        </p:nvSpPr>
        <p:spPr>
          <a:xfrm>
            <a:off x="3899337" y="1084831"/>
            <a:ext cx="4983900" cy="11151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4" name="Google Shape;214;p39"/>
          <p:cNvSpPr txBox="1"/>
          <p:nvPr/>
        </p:nvSpPr>
        <p:spPr>
          <a:xfrm>
            <a:off x="1077250" y="4501200"/>
            <a:ext cx="4581900" cy="642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3000"/>
              <a:buFont typeface="Arial"/>
              <a:buNone/>
            </a:pPr>
            <a:r>
              <a:rPr lang="en-GB" sz="3000" b="1" i="0" u="none" strike="noStrike" cap="none">
                <a:solidFill>
                  <a:srgbClr val="351C75"/>
                </a:solidFill>
                <a:latin typeface="Amatic SC"/>
                <a:ea typeface="Amatic SC"/>
                <a:cs typeface="Amatic SC"/>
                <a:sym typeface="Amatic SC"/>
              </a:rPr>
              <a:t>Be Safe. Be Respectful. Be Responsible</a:t>
            </a:r>
            <a:r>
              <a:rPr lang="en-GB" sz="3500" b="1" i="0" u="none" strike="noStrike" cap="none">
                <a:solidFill>
                  <a:srgbClr val="674EA7"/>
                </a:solidFill>
                <a:latin typeface="Amatic SC"/>
                <a:ea typeface="Amatic SC"/>
                <a:cs typeface="Amatic SC"/>
                <a:sym typeface="Amatic SC"/>
              </a:rPr>
              <a:t>.</a:t>
            </a:r>
            <a:endParaRPr sz="3500" b="1" i="0" u="none" strike="noStrike" cap="none">
              <a:solidFill>
                <a:srgbClr val="674EA7"/>
              </a:solidFill>
              <a:latin typeface="Amatic SC"/>
              <a:ea typeface="Amatic SC"/>
              <a:cs typeface="Amatic SC"/>
              <a:sym typeface="Amatic SC"/>
            </a:endParaRPr>
          </a:p>
        </p:txBody>
      </p:sp>
      <p:pic>
        <p:nvPicPr>
          <p:cNvPr id="215" name="Google Shape;215;p39"/>
          <p:cNvPicPr preferRelativeResize="0"/>
          <p:nvPr/>
        </p:nvPicPr>
        <p:blipFill rotWithShape="1">
          <a:blip r:embed="rId3">
            <a:alphaModFix/>
          </a:blip>
          <a:srcRect/>
          <a:stretch/>
        </p:blipFill>
        <p:spPr>
          <a:xfrm>
            <a:off x="3459625" y="986875"/>
            <a:ext cx="5499775" cy="505100"/>
          </a:xfrm>
          <a:prstGeom prst="rect">
            <a:avLst/>
          </a:prstGeom>
          <a:noFill/>
          <a:ln>
            <a:noFill/>
          </a:ln>
        </p:spPr>
      </p:pic>
      <p:sp>
        <p:nvSpPr>
          <p:cNvPr id="216" name="Google Shape;216;p39"/>
          <p:cNvSpPr txBox="1"/>
          <p:nvPr/>
        </p:nvSpPr>
        <p:spPr>
          <a:xfrm>
            <a:off x="647400" y="0"/>
            <a:ext cx="8496300" cy="11151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6500"/>
              <a:buFont typeface="Arial"/>
              <a:buNone/>
            </a:pPr>
            <a:r>
              <a:rPr lang="en-GB" sz="6500" b="1" i="0" u="none" strike="noStrike" cap="none">
                <a:solidFill>
                  <a:srgbClr val="351C75"/>
                </a:solidFill>
                <a:latin typeface="Amatic SC"/>
                <a:ea typeface="Amatic SC"/>
                <a:cs typeface="Amatic SC"/>
                <a:sym typeface="Amatic SC"/>
              </a:rPr>
              <a:t>LEARNING INTENTIONS:</a:t>
            </a:r>
            <a:endParaRPr sz="6500" b="1" i="0" u="none" strike="noStrike" cap="none">
              <a:solidFill>
                <a:srgbClr val="351C75"/>
              </a:solidFill>
              <a:latin typeface="Amatic SC"/>
              <a:ea typeface="Amatic SC"/>
              <a:cs typeface="Amatic SC"/>
              <a:sym typeface="Amatic SC"/>
            </a:endParaRPr>
          </a:p>
        </p:txBody>
      </p:sp>
      <p:pic>
        <p:nvPicPr>
          <p:cNvPr id="217" name="Google Shape;217;p39"/>
          <p:cNvPicPr preferRelativeResize="0"/>
          <p:nvPr/>
        </p:nvPicPr>
        <p:blipFill rotWithShape="1">
          <a:blip r:embed="rId3">
            <a:alphaModFix/>
          </a:blip>
          <a:srcRect/>
          <a:stretch/>
        </p:blipFill>
        <p:spPr>
          <a:xfrm>
            <a:off x="3459625" y="2344200"/>
            <a:ext cx="5499775" cy="505100"/>
          </a:xfrm>
          <a:prstGeom prst="rect">
            <a:avLst/>
          </a:prstGeom>
          <a:noFill/>
          <a:ln>
            <a:noFill/>
          </a:ln>
        </p:spPr>
      </p:pic>
      <p:pic>
        <p:nvPicPr>
          <p:cNvPr id="218" name="Google Shape;218;p39"/>
          <p:cNvPicPr preferRelativeResize="0"/>
          <p:nvPr/>
        </p:nvPicPr>
        <p:blipFill rotWithShape="1">
          <a:blip r:embed="rId4">
            <a:alphaModFix/>
          </a:blip>
          <a:srcRect/>
          <a:stretch/>
        </p:blipFill>
        <p:spPr>
          <a:xfrm>
            <a:off x="5809275" y="4078400"/>
            <a:ext cx="2467857" cy="768206"/>
          </a:xfrm>
          <a:prstGeom prst="rect">
            <a:avLst/>
          </a:prstGeom>
          <a:noFill/>
          <a:ln>
            <a:noFill/>
          </a:ln>
        </p:spPr>
      </p:pic>
      <p:sp>
        <p:nvSpPr>
          <p:cNvPr id="219" name="Google Shape;219;p39"/>
          <p:cNvSpPr txBox="1"/>
          <p:nvPr/>
        </p:nvSpPr>
        <p:spPr>
          <a:xfrm>
            <a:off x="3899300" y="1491975"/>
            <a:ext cx="4983900" cy="6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endParaRPr sz="1800" b="0" i="0" u="none" strike="noStrike" cap="none">
              <a:solidFill>
                <a:srgbClr val="000000"/>
              </a:solidFill>
              <a:latin typeface="Gill Sans"/>
              <a:ea typeface="Gill Sans"/>
              <a:cs typeface="Gill Sans"/>
              <a:sym typeface="Gill Sans"/>
            </a:endParaRPr>
          </a:p>
        </p:txBody>
      </p:sp>
      <p:sp>
        <p:nvSpPr>
          <p:cNvPr id="220" name="Google Shape;220;p39"/>
          <p:cNvSpPr txBox="1"/>
          <p:nvPr/>
        </p:nvSpPr>
        <p:spPr>
          <a:xfrm>
            <a:off x="3974300" y="2996575"/>
            <a:ext cx="4860900" cy="64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p:txBody>
      </p:sp>
      <p:sp>
        <p:nvSpPr>
          <p:cNvPr id="221" name="Google Shape;221;p39"/>
          <p:cNvSpPr txBox="1"/>
          <p:nvPr/>
        </p:nvSpPr>
        <p:spPr>
          <a:xfrm>
            <a:off x="3511827" y="986825"/>
            <a:ext cx="3821700" cy="50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GB" sz="2400" b="1" i="0" u="none" strike="noStrike" cap="none">
                <a:solidFill>
                  <a:srgbClr val="FFFFFF"/>
                </a:solidFill>
                <a:latin typeface="Amatic SC"/>
                <a:ea typeface="Amatic SC"/>
                <a:cs typeface="Amatic SC"/>
                <a:sym typeface="Amatic SC"/>
              </a:rPr>
              <a:t>TOPIC QUESTION:</a:t>
            </a:r>
            <a:endParaRPr sz="2400" b="1" i="0" u="none" strike="noStrike" cap="none">
              <a:solidFill>
                <a:srgbClr val="FFFFFF"/>
              </a:solidFill>
              <a:latin typeface="Amatic SC"/>
              <a:ea typeface="Amatic SC"/>
              <a:cs typeface="Amatic SC"/>
              <a:sym typeface="Amatic SC"/>
            </a:endParaRPr>
          </a:p>
        </p:txBody>
      </p:sp>
      <p:sp>
        <p:nvSpPr>
          <p:cNvPr id="222" name="Google Shape;222;p39"/>
          <p:cNvSpPr txBox="1"/>
          <p:nvPr/>
        </p:nvSpPr>
        <p:spPr>
          <a:xfrm>
            <a:off x="3459626" y="2306125"/>
            <a:ext cx="4101600" cy="50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GB" sz="2400" b="1" i="0" u="none" strike="noStrike" cap="none">
                <a:solidFill>
                  <a:srgbClr val="FFFFFF"/>
                </a:solidFill>
                <a:latin typeface="Amatic SC"/>
                <a:ea typeface="Amatic SC"/>
                <a:cs typeface="Amatic SC"/>
                <a:sym typeface="Amatic SC"/>
              </a:rPr>
              <a:t>LESSON QUESTION:</a:t>
            </a:r>
            <a:endParaRPr sz="2400" b="1" i="0" u="none" strike="noStrike" cap="none">
              <a:solidFill>
                <a:srgbClr val="FFFFFF"/>
              </a:solidFill>
              <a:latin typeface="Amatic SC"/>
              <a:ea typeface="Amatic SC"/>
              <a:cs typeface="Amatic SC"/>
              <a:sym typeface="Amatic SC"/>
            </a:endParaRPr>
          </a:p>
        </p:txBody>
      </p:sp>
      <p:sp>
        <p:nvSpPr>
          <p:cNvPr id="223" name="Google Shape;223;p39"/>
          <p:cNvSpPr txBox="1"/>
          <p:nvPr/>
        </p:nvSpPr>
        <p:spPr>
          <a:xfrm>
            <a:off x="3974308" y="2792238"/>
            <a:ext cx="47679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800">
                <a:solidFill>
                  <a:schemeClr val="dk1"/>
                </a:solidFill>
              </a:rPr>
              <a:t>What is Sofia Wind Farm?</a:t>
            </a:r>
            <a:endParaRPr sz="2800">
              <a:solidFill>
                <a:schemeClr val="dk1"/>
              </a:solidFill>
            </a:endParaRPr>
          </a:p>
          <a:p>
            <a:pPr marL="0" lvl="0" indent="0" algn="l" rtl="0">
              <a:spcBef>
                <a:spcPts val="0"/>
              </a:spcBef>
              <a:spcAft>
                <a:spcPts val="0"/>
              </a:spcAft>
              <a:buNone/>
            </a:pPr>
            <a:endParaRPr sz="2100"/>
          </a:p>
        </p:txBody>
      </p:sp>
      <p:sp>
        <p:nvSpPr>
          <p:cNvPr id="224" name="Google Shape;224;p39"/>
          <p:cNvSpPr txBox="1"/>
          <p:nvPr/>
        </p:nvSpPr>
        <p:spPr>
          <a:xfrm>
            <a:off x="3912809" y="1405838"/>
            <a:ext cx="49839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400">
                <a:solidFill>
                  <a:schemeClr val="dk1"/>
                </a:solidFill>
              </a:rPr>
              <a:t>How important is renewable energy to my local area? </a:t>
            </a:r>
            <a:endParaRPr sz="2400">
              <a:solidFill>
                <a:schemeClr val="dk1"/>
              </a:solidFill>
            </a:endParaRPr>
          </a:p>
          <a:p>
            <a:pPr marL="0" lvl="0" indent="0" algn="l" rtl="0">
              <a:spcBef>
                <a:spcPts val="0"/>
              </a:spcBef>
              <a:spcAft>
                <a:spcPts val="0"/>
              </a:spcAft>
              <a:buNone/>
            </a:pPr>
            <a:endParaRPr sz="2400"/>
          </a:p>
          <a:p>
            <a:pPr marL="0" lvl="0" indent="0" algn="l" rtl="0">
              <a:spcBef>
                <a:spcPts val="0"/>
              </a:spcBef>
              <a:spcAft>
                <a:spcPts val="0"/>
              </a:spcAft>
              <a:buNone/>
            </a:pPr>
            <a:endParaRPr sz="2400"/>
          </a:p>
        </p:txBody>
      </p:sp>
      <p:pic>
        <p:nvPicPr>
          <p:cNvPr id="225" name="Google Shape;225;p39"/>
          <p:cNvPicPr preferRelativeResize="0"/>
          <p:nvPr/>
        </p:nvPicPr>
        <p:blipFill rotWithShape="1">
          <a:blip r:embed="rId5">
            <a:alphaModFix/>
          </a:blip>
          <a:srcRect r="82287" b="55486"/>
          <a:stretch/>
        </p:blipFill>
        <p:spPr>
          <a:xfrm>
            <a:off x="183549" y="1084824"/>
            <a:ext cx="3120600" cy="27537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0"/>
          <p:cNvSpPr txBox="1"/>
          <p:nvPr/>
        </p:nvSpPr>
        <p:spPr>
          <a:xfrm>
            <a:off x="2179100" y="-375"/>
            <a:ext cx="68949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marL="0" lvl="0" indent="0" algn="l" rtl="0">
              <a:spcBef>
                <a:spcPts val="0"/>
              </a:spcBef>
              <a:spcAft>
                <a:spcPts val="0"/>
              </a:spcAft>
              <a:buNone/>
            </a:pPr>
            <a:r>
              <a:rPr lang="en-GB" sz="1700">
                <a:solidFill>
                  <a:schemeClr val="dk1"/>
                </a:solidFill>
              </a:rPr>
              <a:t>What is Sofia Wind Farm?</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sz="1700">
              <a:latin typeface="Gill Sans"/>
              <a:ea typeface="Gill Sans"/>
              <a:cs typeface="Gill Sans"/>
              <a:sym typeface="Gill Sans"/>
            </a:endParaRPr>
          </a:p>
          <a:p>
            <a:pPr marL="0" lvl="0" indent="0" algn="l" rtl="0">
              <a:spcBef>
                <a:spcPts val="0"/>
              </a:spcBef>
              <a:spcAft>
                <a:spcPts val="0"/>
              </a:spcAft>
              <a:buNone/>
            </a:pPr>
            <a:endParaRPr sz="1700">
              <a:latin typeface="Gill Sans"/>
              <a:ea typeface="Gill Sans"/>
              <a:cs typeface="Gill Sans"/>
              <a:sym typeface="Gill Sans"/>
            </a:endParaRPr>
          </a:p>
        </p:txBody>
      </p:sp>
      <p:sp>
        <p:nvSpPr>
          <p:cNvPr id="231" name="Google Shape;231;p40"/>
          <p:cNvSpPr txBox="1"/>
          <p:nvPr/>
        </p:nvSpPr>
        <p:spPr>
          <a:xfrm>
            <a:off x="92250" y="3944125"/>
            <a:ext cx="5735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3"/>
              </a:rPr>
              <a:t>&lt;iframe title="vimeo-player" src="https://player.vimeo.com/video/543591026?h=36cb21a0d7" width="640" height="360" frameborder="0"    allowfullscreen&gt;&lt;/iframe&gt;</a:t>
            </a:r>
            <a:endParaRPr/>
          </a:p>
        </p:txBody>
      </p:sp>
      <p:pic>
        <p:nvPicPr>
          <p:cNvPr id="232" name="Google Shape;232;p40"/>
          <p:cNvPicPr preferRelativeResize="0"/>
          <p:nvPr/>
        </p:nvPicPr>
        <p:blipFill>
          <a:blip r:embed="rId4">
            <a:alphaModFix/>
          </a:blip>
          <a:stretch>
            <a:fillRect/>
          </a:stretch>
        </p:blipFill>
        <p:spPr>
          <a:xfrm>
            <a:off x="115325" y="714750"/>
            <a:ext cx="5735399" cy="3174720"/>
          </a:xfrm>
          <a:prstGeom prst="rect">
            <a:avLst/>
          </a:prstGeom>
          <a:noFill/>
          <a:ln>
            <a:noFill/>
          </a:ln>
        </p:spPr>
      </p:pic>
      <p:sp>
        <p:nvSpPr>
          <p:cNvPr id="233" name="Google Shape;233;p40"/>
          <p:cNvSpPr/>
          <p:nvPr/>
        </p:nvSpPr>
        <p:spPr>
          <a:xfrm>
            <a:off x="5933475" y="738075"/>
            <a:ext cx="3067800" cy="24399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t>Task: </a:t>
            </a:r>
            <a:r>
              <a:rPr lang="en-GB" sz="1700"/>
              <a:t>watch the video carefully.</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GB" sz="1700"/>
              <a:t>What can you learn from the video?</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GB" sz="1700"/>
              <a:t>Record your answers in your book. </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1"/>
          <p:cNvSpPr txBox="1"/>
          <p:nvPr/>
        </p:nvSpPr>
        <p:spPr>
          <a:xfrm>
            <a:off x="2179100" y="-375"/>
            <a:ext cx="68949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marL="0" lvl="0" indent="0" algn="l" rtl="0">
              <a:spcBef>
                <a:spcPts val="0"/>
              </a:spcBef>
              <a:spcAft>
                <a:spcPts val="0"/>
              </a:spcAft>
              <a:buNone/>
            </a:pPr>
            <a:r>
              <a:rPr lang="en-GB" sz="1700">
                <a:solidFill>
                  <a:schemeClr val="dk1"/>
                </a:solidFill>
              </a:rPr>
              <a:t>What is Sofia Wind Farm?</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sz="1700">
              <a:latin typeface="Gill Sans"/>
              <a:ea typeface="Gill Sans"/>
              <a:cs typeface="Gill Sans"/>
              <a:sym typeface="Gill Sans"/>
            </a:endParaRPr>
          </a:p>
          <a:p>
            <a:pPr marL="0" lvl="0" indent="0" algn="l" rtl="0">
              <a:spcBef>
                <a:spcPts val="0"/>
              </a:spcBef>
              <a:spcAft>
                <a:spcPts val="0"/>
              </a:spcAft>
              <a:buNone/>
            </a:pPr>
            <a:endParaRPr sz="1700">
              <a:latin typeface="Gill Sans"/>
              <a:ea typeface="Gill Sans"/>
              <a:cs typeface="Gill Sans"/>
              <a:sym typeface="Gill Sans"/>
            </a:endParaRPr>
          </a:p>
        </p:txBody>
      </p:sp>
      <p:sp>
        <p:nvSpPr>
          <p:cNvPr id="239" name="Google Shape;239;p41"/>
          <p:cNvSpPr/>
          <p:nvPr/>
        </p:nvSpPr>
        <p:spPr>
          <a:xfrm>
            <a:off x="299850" y="738075"/>
            <a:ext cx="8701500" cy="18336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2300" b="1"/>
              <a:t>The advantages and disadvantages of Sofia Wind Farm</a:t>
            </a:r>
            <a:r>
              <a:rPr lang="en-GB" sz="2300"/>
              <a:t>. </a:t>
            </a:r>
            <a:endParaRPr sz="2300"/>
          </a:p>
          <a:p>
            <a:pPr marL="0" lvl="0" indent="0" algn="l" rtl="0">
              <a:spcBef>
                <a:spcPts val="0"/>
              </a:spcBef>
              <a:spcAft>
                <a:spcPts val="0"/>
              </a:spcAft>
              <a:buNone/>
            </a:pPr>
            <a:endParaRPr sz="2300"/>
          </a:p>
          <a:p>
            <a:pPr marL="0" lvl="0" indent="0" algn="l" rtl="0">
              <a:spcBef>
                <a:spcPts val="0"/>
              </a:spcBef>
              <a:spcAft>
                <a:spcPts val="0"/>
              </a:spcAft>
              <a:buNone/>
            </a:pPr>
            <a:r>
              <a:rPr lang="en-GB" sz="2300"/>
              <a:t>Around the room are many advantages and disadvantages of building the sofia wind farm. Complete your table. </a:t>
            </a:r>
            <a:endParaRPr sz="2300"/>
          </a:p>
        </p:txBody>
      </p:sp>
      <p:graphicFrame>
        <p:nvGraphicFramePr>
          <p:cNvPr id="240" name="Google Shape;240;p41"/>
          <p:cNvGraphicFramePr/>
          <p:nvPr/>
        </p:nvGraphicFramePr>
        <p:xfrm>
          <a:off x="339750" y="2980725"/>
          <a:ext cx="3000000" cy="3000000"/>
        </p:xfrm>
        <a:graphic>
          <a:graphicData uri="http://schemas.openxmlformats.org/drawingml/2006/table">
            <a:tbl>
              <a:tblPr>
                <a:noFill/>
                <a:tableStyleId>{90D3C043-74B4-4AF3-95F3-C679E15CDFBE}</a:tableStyleId>
              </a:tblPr>
              <a:tblGrid>
                <a:gridCol w="4311900">
                  <a:extLst>
                    <a:ext uri="{9D8B030D-6E8A-4147-A177-3AD203B41FA5}">
                      <a16:colId xmlns:a16="http://schemas.microsoft.com/office/drawing/2014/main" val="20000"/>
                    </a:ext>
                  </a:extLst>
                </a:gridCol>
                <a:gridCol w="4311900">
                  <a:extLst>
                    <a:ext uri="{9D8B030D-6E8A-4147-A177-3AD203B41FA5}">
                      <a16:colId xmlns:a16="http://schemas.microsoft.com/office/drawing/2014/main" val="20001"/>
                    </a:ext>
                  </a:extLst>
                </a:gridCol>
              </a:tblGrid>
              <a:tr h="396350">
                <a:tc>
                  <a:txBody>
                    <a:bodyPr/>
                    <a:lstStyle/>
                    <a:p>
                      <a:pPr marL="0" lvl="0" indent="0" algn="ctr" rtl="0">
                        <a:spcBef>
                          <a:spcPts val="0"/>
                        </a:spcBef>
                        <a:spcAft>
                          <a:spcPts val="0"/>
                        </a:spcAft>
                        <a:buNone/>
                      </a:pPr>
                      <a:r>
                        <a:rPr lang="en-GB"/>
                        <a:t>Advantages </a:t>
                      </a: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a:t>Disadvantages</a:t>
                      </a: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46355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41" name="Google Shape;241;p41"/>
          <p:cNvSpPr txBox="1"/>
          <p:nvPr/>
        </p:nvSpPr>
        <p:spPr>
          <a:xfrm>
            <a:off x="7684775" y="4236175"/>
            <a:ext cx="147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45"/>
        <p:cNvGrpSpPr/>
        <p:nvPr/>
      </p:nvGrpSpPr>
      <p:grpSpPr>
        <a:xfrm>
          <a:off x="0" y="0"/>
          <a:ext cx="0" cy="0"/>
          <a:chOff x="0" y="0"/>
          <a:chExt cx="0" cy="0"/>
        </a:xfrm>
      </p:grpSpPr>
      <p:sp>
        <p:nvSpPr>
          <p:cNvPr id="246" name="Google Shape;246;p42"/>
          <p:cNvSpPr txBox="1"/>
          <p:nvPr/>
        </p:nvSpPr>
        <p:spPr>
          <a:xfrm>
            <a:off x="2179100" y="-375"/>
            <a:ext cx="68949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marL="0" lvl="0" indent="0" algn="l" rtl="0">
              <a:spcBef>
                <a:spcPts val="0"/>
              </a:spcBef>
              <a:spcAft>
                <a:spcPts val="0"/>
              </a:spcAft>
              <a:buNone/>
            </a:pPr>
            <a:r>
              <a:rPr lang="en-GB" sz="1700">
                <a:solidFill>
                  <a:schemeClr val="dk1"/>
                </a:solidFill>
              </a:rPr>
              <a:t>What is Sofia Wind Farm?</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sz="1700">
              <a:latin typeface="Gill Sans"/>
              <a:ea typeface="Gill Sans"/>
              <a:cs typeface="Gill Sans"/>
              <a:sym typeface="Gill Sans"/>
            </a:endParaRPr>
          </a:p>
          <a:p>
            <a:pPr marL="0" lvl="0" indent="0" algn="l" rtl="0">
              <a:spcBef>
                <a:spcPts val="0"/>
              </a:spcBef>
              <a:spcAft>
                <a:spcPts val="0"/>
              </a:spcAft>
              <a:buNone/>
            </a:pPr>
            <a:endParaRPr sz="1700">
              <a:latin typeface="Gill Sans"/>
              <a:ea typeface="Gill Sans"/>
              <a:cs typeface="Gill Sans"/>
              <a:sym typeface="Gill Sans"/>
            </a:endParaRPr>
          </a:p>
        </p:txBody>
      </p:sp>
      <p:sp>
        <p:nvSpPr>
          <p:cNvPr id="247" name="Google Shape;247;p42"/>
          <p:cNvSpPr txBox="1"/>
          <p:nvPr/>
        </p:nvSpPr>
        <p:spPr>
          <a:xfrm>
            <a:off x="259475" y="1032175"/>
            <a:ext cx="8436000" cy="3879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rgbClr val="374151"/>
                </a:solidFill>
                <a:latin typeface="Roboto"/>
                <a:ea typeface="Roboto"/>
                <a:cs typeface="Roboto"/>
                <a:sym typeface="Roboto"/>
              </a:rPr>
              <a:t>Clean and Safe Energy: The Sofia Wind Farm will help us generate electricity in a way that doesn't harm the environment or contribute to climate change. Wind power is a clean and safe source of energy because it doesn't produce pollution like fossil fuels do. By supporting the wind farm, we can help protect the planet and make it a better place for everyone.</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251"/>
        <p:cNvGrpSpPr/>
        <p:nvPr/>
      </p:nvGrpSpPr>
      <p:grpSpPr>
        <a:xfrm>
          <a:off x="0" y="0"/>
          <a:ext cx="0" cy="0"/>
          <a:chOff x="0" y="0"/>
          <a:chExt cx="0" cy="0"/>
        </a:xfrm>
      </p:grpSpPr>
      <p:sp>
        <p:nvSpPr>
          <p:cNvPr id="252" name="Google Shape;252;p43"/>
          <p:cNvSpPr txBox="1"/>
          <p:nvPr/>
        </p:nvSpPr>
        <p:spPr>
          <a:xfrm>
            <a:off x="2179100" y="-375"/>
            <a:ext cx="68949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marL="0" lvl="0" indent="0" algn="l" rtl="0">
              <a:spcBef>
                <a:spcPts val="0"/>
              </a:spcBef>
              <a:spcAft>
                <a:spcPts val="0"/>
              </a:spcAft>
              <a:buNone/>
            </a:pPr>
            <a:r>
              <a:rPr lang="en-GB" sz="1700">
                <a:solidFill>
                  <a:schemeClr val="dk1"/>
                </a:solidFill>
              </a:rPr>
              <a:t>What is Sofia Wind Farm?</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sz="1700">
              <a:latin typeface="Gill Sans"/>
              <a:ea typeface="Gill Sans"/>
              <a:cs typeface="Gill Sans"/>
              <a:sym typeface="Gill Sans"/>
            </a:endParaRPr>
          </a:p>
          <a:p>
            <a:pPr marL="0" lvl="0" indent="0" algn="l" rtl="0">
              <a:spcBef>
                <a:spcPts val="0"/>
              </a:spcBef>
              <a:spcAft>
                <a:spcPts val="0"/>
              </a:spcAft>
              <a:buNone/>
            </a:pPr>
            <a:endParaRPr sz="1700">
              <a:latin typeface="Gill Sans"/>
              <a:ea typeface="Gill Sans"/>
              <a:cs typeface="Gill Sans"/>
              <a:sym typeface="Gill Sans"/>
            </a:endParaRPr>
          </a:p>
        </p:txBody>
      </p:sp>
      <p:sp>
        <p:nvSpPr>
          <p:cNvPr id="253" name="Google Shape;253;p43"/>
          <p:cNvSpPr txBox="1"/>
          <p:nvPr/>
        </p:nvSpPr>
        <p:spPr>
          <a:xfrm>
            <a:off x="115325" y="922600"/>
            <a:ext cx="8958600" cy="2955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rgbClr val="374151"/>
                </a:solidFill>
                <a:highlight>
                  <a:srgbClr val="F7F7F8"/>
                </a:highlight>
                <a:latin typeface="Roboto"/>
                <a:ea typeface="Roboto"/>
                <a:cs typeface="Roboto"/>
                <a:sym typeface="Roboto"/>
              </a:rPr>
              <a:t>Job Opportunities: Building and running the Sofia Wind Farm will create lots of jobs. People will be needed to construct the wind turbines, maintain them, and ensure they work properly. This means more job opportunities for people in our community and a boost to our local economy.</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57"/>
        <p:cNvGrpSpPr/>
        <p:nvPr/>
      </p:nvGrpSpPr>
      <p:grpSpPr>
        <a:xfrm>
          <a:off x="0" y="0"/>
          <a:ext cx="0" cy="0"/>
          <a:chOff x="0" y="0"/>
          <a:chExt cx="0" cy="0"/>
        </a:xfrm>
      </p:grpSpPr>
      <p:sp>
        <p:nvSpPr>
          <p:cNvPr id="258" name="Google Shape;258;p44"/>
          <p:cNvSpPr txBox="1"/>
          <p:nvPr/>
        </p:nvSpPr>
        <p:spPr>
          <a:xfrm>
            <a:off x="2179100" y="-375"/>
            <a:ext cx="68949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marL="0" lvl="0" indent="0" algn="l" rtl="0">
              <a:spcBef>
                <a:spcPts val="0"/>
              </a:spcBef>
              <a:spcAft>
                <a:spcPts val="0"/>
              </a:spcAft>
              <a:buNone/>
            </a:pPr>
            <a:r>
              <a:rPr lang="en-GB" sz="1700">
                <a:solidFill>
                  <a:schemeClr val="dk1"/>
                </a:solidFill>
              </a:rPr>
              <a:t>What is Sofia Wind Farm?</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sz="1700">
              <a:latin typeface="Gill Sans"/>
              <a:ea typeface="Gill Sans"/>
              <a:cs typeface="Gill Sans"/>
              <a:sym typeface="Gill Sans"/>
            </a:endParaRPr>
          </a:p>
          <a:p>
            <a:pPr marL="0" lvl="0" indent="0" algn="l" rtl="0">
              <a:spcBef>
                <a:spcPts val="0"/>
              </a:spcBef>
              <a:spcAft>
                <a:spcPts val="0"/>
              </a:spcAft>
              <a:buNone/>
            </a:pPr>
            <a:endParaRPr sz="1700">
              <a:latin typeface="Gill Sans"/>
              <a:ea typeface="Gill Sans"/>
              <a:cs typeface="Gill Sans"/>
              <a:sym typeface="Gill Sans"/>
            </a:endParaRPr>
          </a:p>
        </p:txBody>
      </p:sp>
      <p:sp>
        <p:nvSpPr>
          <p:cNvPr id="259" name="Google Shape;259;p44"/>
          <p:cNvSpPr txBox="1"/>
          <p:nvPr/>
        </p:nvSpPr>
        <p:spPr>
          <a:xfrm>
            <a:off x="276775" y="882225"/>
            <a:ext cx="8332200" cy="3417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rgbClr val="374151"/>
                </a:solidFill>
                <a:highlight>
                  <a:srgbClr val="F7F7F8"/>
                </a:highlight>
                <a:latin typeface="Roboto"/>
                <a:ea typeface="Roboto"/>
                <a:cs typeface="Roboto"/>
                <a:sym typeface="Roboto"/>
              </a:rPr>
              <a:t>Energy for Our Future: The wind farm will help us become more independent when it comes to energy. We won't have to rely as much on other countries for our electricity needs. By using renewable energy sources like wind power, we can make sure we have a stable and secure supply of energy for the future.</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63"/>
        <p:cNvGrpSpPr/>
        <p:nvPr/>
      </p:nvGrpSpPr>
      <p:grpSpPr>
        <a:xfrm>
          <a:off x="0" y="0"/>
          <a:ext cx="0" cy="0"/>
          <a:chOff x="0" y="0"/>
          <a:chExt cx="0" cy="0"/>
        </a:xfrm>
      </p:grpSpPr>
      <p:sp>
        <p:nvSpPr>
          <p:cNvPr id="264" name="Google Shape;264;p45"/>
          <p:cNvSpPr txBox="1"/>
          <p:nvPr/>
        </p:nvSpPr>
        <p:spPr>
          <a:xfrm>
            <a:off x="2179100" y="-375"/>
            <a:ext cx="68949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marL="0" lvl="0" indent="0" algn="l" rtl="0">
              <a:spcBef>
                <a:spcPts val="0"/>
              </a:spcBef>
              <a:spcAft>
                <a:spcPts val="0"/>
              </a:spcAft>
              <a:buNone/>
            </a:pPr>
            <a:r>
              <a:rPr lang="en-GB" sz="1700">
                <a:solidFill>
                  <a:schemeClr val="dk1"/>
                </a:solidFill>
              </a:rPr>
              <a:t>What is Sofia Wind Farm?</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sz="1700">
              <a:latin typeface="Gill Sans"/>
              <a:ea typeface="Gill Sans"/>
              <a:cs typeface="Gill Sans"/>
              <a:sym typeface="Gill Sans"/>
            </a:endParaRPr>
          </a:p>
          <a:p>
            <a:pPr marL="0" lvl="0" indent="0" algn="l" rtl="0">
              <a:spcBef>
                <a:spcPts val="0"/>
              </a:spcBef>
              <a:spcAft>
                <a:spcPts val="0"/>
              </a:spcAft>
              <a:buNone/>
            </a:pPr>
            <a:endParaRPr sz="1700">
              <a:latin typeface="Gill Sans"/>
              <a:ea typeface="Gill Sans"/>
              <a:cs typeface="Gill Sans"/>
              <a:sym typeface="Gill Sans"/>
            </a:endParaRPr>
          </a:p>
        </p:txBody>
      </p:sp>
      <p:sp>
        <p:nvSpPr>
          <p:cNvPr id="265" name="Google Shape;265;p45"/>
          <p:cNvSpPr txBox="1"/>
          <p:nvPr/>
        </p:nvSpPr>
        <p:spPr>
          <a:xfrm>
            <a:off x="547800" y="1009100"/>
            <a:ext cx="8470500" cy="2955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rgbClr val="374151"/>
                </a:solidFill>
                <a:highlight>
                  <a:srgbClr val="F7F7F8"/>
                </a:highlight>
                <a:latin typeface="Roboto"/>
                <a:ea typeface="Roboto"/>
                <a:cs typeface="Roboto"/>
                <a:sym typeface="Roboto"/>
              </a:rPr>
              <a:t>Protecting Nature: Wind power is good for the environment. It doesn't harm animals or their habitats like some other forms of energy do. The Sofia Wind Farm will help preserve nature and wildlife, so we can enjoy our beautiful planet for years to come.</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69"/>
        <p:cNvGrpSpPr/>
        <p:nvPr/>
      </p:nvGrpSpPr>
      <p:grpSpPr>
        <a:xfrm>
          <a:off x="0" y="0"/>
          <a:ext cx="0" cy="0"/>
          <a:chOff x="0" y="0"/>
          <a:chExt cx="0" cy="0"/>
        </a:xfrm>
      </p:grpSpPr>
      <p:sp>
        <p:nvSpPr>
          <p:cNvPr id="270" name="Google Shape;270;p46"/>
          <p:cNvSpPr txBox="1"/>
          <p:nvPr/>
        </p:nvSpPr>
        <p:spPr>
          <a:xfrm>
            <a:off x="2179100" y="-375"/>
            <a:ext cx="68949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marL="0" lvl="0" indent="0" algn="l" rtl="0">
              <a:spcBef>
                <a:spcPts val="0"/>
              </a:spcBef>
              <a:spcAft>
                <a:spcPts val="0"/>
              </a:spcAft>
              <a:buNone/>
            </a:pPr>
            <a:r>
              <a:rPr lang="en-GB" sz="1700">
                <a:solidFill>
                  <a:schemeClr val="dk1"/>
                </a:solidFill>
              </a:rPr>
              <a:t>What is Sofia Wind Farm?</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sz="1700">
              <a:latin typeface="Gill Sans"/>
              <a:ea typeface="Gill Sans"/>
              <a:cs typeface="Gill Sans"/>
              <a:sym typeface="Gill Sans"/>
            </a:endParaRPr>
          </a:p>
          <a:p>
            <a:pPr marL="0" lvl="0" indent="0" algn="l" rtl="0">
              <a:spcBef>
                <a:spcPts val="0"/>
              </a:spcBef>
              <a:spcAft>
                <a:spcPts val="0"/>
              </a:spcAft>
              <a:buNone/>
            </a:pPr>
            <a:endParaRPr sz="1700">
              <a:latin typeface="Gill Sans"/>
              <a:ea typeface="Gill Sans"/>
              <a:cs typeface="Gill Sans"/>
              <a:sym typeface="Gill Sans"/>
            </a:endParaRPr>
          </a:p>
        </p:txBody>
      </p:sp>
      <p:sp>
        <p:nvSpPr>
          <p:cNvPr id="271" name="Google Shape;271;p46"/>
          <p:cNvSpPr txBox="1"/>
          <p:nvPr/>
        </p:nvSpPr>
        <p:spPr>
          <a:xfrm>
            <a:off x="357500" y="853400"/>
            <a:ext cx="7749900" cy="2955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rgbClr val="374151"/>
                </a:solidFill>
                <a:highlight>
                  <a:srgbClr val="F7F7F8"/>
                </a:highlight>
                <a:latin typeface="Roboto"/>
                <a:ea typeface="Roboto"/>
                <a:cs typeface="Roboto"/>
                <a:sym typeface="Roboto"/>
              </a:rPr>
              <a:t>Changing the Landscape: Wind turbines can change the way our surroundings look. Some people think they might be an eyesore and spoil the natural beauty of an area. They can be quite tall and might not fit in well with the landscape we're used to.</a:t>
            </a:r>
            <a:endParaRPr sz="3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904</Words>
  <Application>Microsoft Office PowerPoint</Application>
  <PresentationFormat>On-screen Show (16:9)</PresentationFormat>
  <Paragraphs>116</Paragraphs>
  <Slides>14</Slides>
  <Notes>14</Notes>
  <HiddenSlides>8</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Calibri</vt:lpstr>
      <vt:lpstr>Gill Sans</vt:lpstr>
      <vt:lpstr>Roboto</vt:lpstr>
      <vt:lpstr>Arial</vt:lpstr>
      <vt:lpstr>Amatic SC</vt:lpstr>
      <vt:lpstr>Architects Daughter</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Richard Hurst</cp:lastModifiedBy>
  <cp:revision>1</cp:revision>
  <dcterms:modified xsi:type="dcterms:W3CDTF">2023-08-29T14:22:37Z</dcterms:modified>
</cp:coreProperties>
</file>