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embeddedFontLst>
    <p:embeddedFont>
      <p:font typeface="Amatic SC" panose="00000500000000000000" pitchFamily="2" charset="-79"/>
      <p:regular r:id="rId22"/>
      <p:bold r:id="rId23"/>
    </p:embeddedFont>
    <p:embeddedFont>
      <p:font typeface="Calibri" panose="020F0502020204030204" pitchFamily="34" charset="0"/>
      <p:regular r:id="rId24"/>
      <p:bold r:id="rId25"/>
      <p:italic r:id="rId26"/>
      <p:boldItalic r:id="rId27"/>
    </p:embeddedFont>
    <p:embeddedFont>
      <p:font typeface="Gill Sans" panose="020B0604020202020204" charset="0"/>
      <p:regular r:id="rId28"/>
      <p:bold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278" y="6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101dc88648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g101dc88648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0633a4b190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10633a4b190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105a233b3ff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105a233b3ff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10be5d04e3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10be5d04e3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105a233b3ff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105a233b3ff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105a233b3ff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105a233b3ff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105a233b3ff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105a233b3ff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10a211cb72c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10a211cb72c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105a233b3ff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105a233b3f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10633a4b190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10633a4b190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10a211cb72c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10a211cb72c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01dc886481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01dc886481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05a233b3f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105a233b3f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0633a4b19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10633a4b19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01dc886481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g101dc886481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01dc886481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8" name="Google Shape;128;g101dc886481_0_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04db307e1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104db307e1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0633a4b190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10633a4b190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0633a4b190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10633a4b190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5 minute challenge">
  <p:cSld name="5 minute challenge">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1191900" y="913425"/>
            <a:ext cx="7642800" cy="971700"/>
          </a:xfrm>
          <a:prstGeom prst="rect">
            <a:avLst/>
          </a:prstGeom>
          <a:noFill/>
          <a:ln>
            <a:noFill/>
          </a:ln>
        </p:spPr>
        <p:txBody>
          <a:bodyPr spcFirstLastPara="1" wrap="square" lIns="68575" tIns="68575" rIns="68575" bIns="68575" anchor="ctr" anchorCtr="0">
            <a:normAutofit/>
          </a:bodyPr>
          <a:lstStyle>
            <a:lvl1pPr lvl="0" algn="l" rtl="0">
              <a:lnSpc>
                <a:spcPct val="100000"/>
              </a:lnSpc>
              <a:spcBef>
                <a:spcPts val="0"/>
              </a:spcBef>
              <a:spcAft>
                <a:spcPts val="0"/>
              </a:spcAft>
              <a:buClr>
                <a:srgbClr val="FFFFFF"/>
              </a:buClr>
              <a:buSzPts val="2100"/>
              <a:buFont typeface="Gill Sans"/>
              <a:buNone/>
              <a:defRPr sz="3600">
                <a:solidFill>
                  <a:srgbClr val="FFFFFF"/>
                </a:solidFill>
                <a:latin typeface="Gill Sans"/>
                <a:ea typeface="Gill Sans"/>
                <a:cs typeface="Gill Sans"/>
                <a:sym typeface="Gill Sans"/>
              </a:defRPr>
            </a:lvl1pPr>
            <a:lvl2pPr lvl="1" algn="l" rtl="0">
              <a:lnSpc>
                <a:spcPct val="100000"/>
              </a:lnSpc>
              <a:spcBef>
                <a:spcPts val="0"/>
              </a:spcBef>
              <a:spcAft>
                <a:spcPts val="0"/>
              </a:spcAft>
              <a:buClr>
                <a:srgbClr val="FFFFFF"/>
              </a:buClr>
              <a:buSzPts val="2100"/>
              <a:buFont typeface="Gill Sans"/>
              <a:buNone/>
              <a:defRPr sz="3600">
                <a:solidFill>
                  <a:srgbClr val="FFFFFF"/>
                </a:solidFill>
                <a:latin typeface="Gill Sans"/>
                <a:ea typeface="Gill Sans"/>
                <a:cs typeface="Gill Sans"/>
                <a:sym typeface="Gill Sans"/>
              </a:defRPr>
            </a:lvl2pPr>
            <a:lvl3pPr lvl="2" algn="l" rtl="0">
              <a:lnSpc>
                <a:spcPct val="100000"/>
              </a:lnSpc>
              <a:spcBef>
                <a:spcPts val="0"/>
              </a:spcBef>
              <a:spcAft>
                <a:spcPts val="0"/>
              </a:spcAft>
              <a:buClr>
                <a:srgbClr val="FFFFFF"/>
              </a:buClr>
              <a:buSzPts val="2100"/>
              <a:buFont typeface="Gill Sans"/>
              <a:buNone/>
              <a:defRPr sz="3600">
                <a:solidFill>
                  <a:srgbClr val="FFFFFF"/>
                </a:solidFill>
                <a:latin typeface="Gill Sans"/>
                <a:ea typeface="Gill Sans"/>
                <a:cs typeface="Gill Sans"/>
                <a:sym typeface="Gill Sans"/>
              </a:defRPr>
            </a:lvl3pPr>
            <a:lvl4pPr lvl="3" algn="l" rtl="0">
              <a:lnSpc>
                <a:spcPct val="100000"/>
              </a:lnSpc>
              <a:spcBef>
                <a:spcPts val="0"/>
              </a:spcBef>
              <a:spcAft>
                <a:spcPts val="0"/>
              </a:spcAft>
              <a:buClr>
                <a:srgbClr val="FFFFFF"/>
              </a:buClr>
              <a:buSzPts val="2100"/>
              <a:buFont typeface="Gill Sans"/>
              <a:buNone/>
              <a:defRPr sz="3600">
                <a:solidFill>
                  <a:srgbClr val="FFFFFF"/>
                </a:solidFill>
                <a:latin typeface="Gill Sans"/>
                <a:ea typeface="Gill Sans"/>
                <a:cs typeface="Gill Sans"/>
                <a:sym typeface="Gill Sans"/>
              </a:defRPr>
            </a:lvl4pPr>
            <a:lvl5pPr lvl="4" algn="l" rtl="0">
              <a:lnSpc>
                <a:spcPct val="100000"/>
              </a:lnSpc>
              <a:spcBef>
                <a:spcPts val="0"/>
              </a:spcBef>
              <a:spcAft>
                <a:spcPts val="0"/>
              </a:spcAft>
              <a:buClr>
                <a:srgbClr val="FFFFFF"/>
              </a:buClr>
              <a:buSzPts val="2100"/>
              <a:buFont typeface="Gill Sans"/>
              <a:buNone/>
              <a:defRPr sz="3600">
                <a:solidFill>
                  <a:srgbClr val="FFFFFF"/>
                </a:solidFill>
                <a:latin typeface="Gill Sans"/>
                <a:ea typeface="Gill Sans"/>
                <a:cs typeface="Gill Sans"/>
                <a:sym typeface="Gill Sans"/>
              </a:defRPr>
            </a:lvl5pPr>
            <a:lvl6pPr lvl="5" algn="l" rtl="0">
              <a:lnSpc>
                <a:spcPct val="100000"/>
              </a:lnSpc>
              <a:spcBef>
                <a:spcPts val="0"/>
              </a:spcBef>
              <a:spcAft>
                <a:spcPts val="0"/>
              </a:spcAft>
              <a:buClr>
                <a:srgbClr val="FFFFFF"/>
              </a:buClr>
              <a:buSzPts val="2100"/>
              <a:buFont typeface="Gill Sans"/>
              <a:buNone/>
              <a:defRPr sz="3600">
                <a:solidFill>
                  <a:srgbClr val="FFFFFF"/>
                </a:solidFill>
                <a:latin typeface="Gill Sans"/>
                <a:ea typeface="Gill Sans"/>
                <a:cs typeface="Gill Sans"/>
                <a:sym typeface="Gill Sans"/>
              </a:defRPr>
            </a:lvl6pPr>
            <a:lvl7pPr lvl="6" algn="l" rtl="0">
              <a:lnSpc>
                <a:spcPct val="100000"/>
              </a:lnSpc>
              <a:spcBef>
                <a:spcPts val="0"/>
              </a:spcBef>
              <a:spcAft>
                <a:spcPts val="0"/>
              </a:spcAft>
              <a:buClr>
                <a:srgbClr val="FFFFFF"/>
              </a:buClr>
              <a:buSzPts val="2100"/>
              <a:buFont typeface="Gill Sans"/>
              <a:buNone/>
              <a:defRPr sz="3600">
                <a:solidFill>
                  <a:srgbClr val="FFFFFF"/>
                </a:solidFill>
                <a:latin typeface="Gill Sans"/>
                <a:ea typeface="Gill Sans"/>
                <a:cs typeface="Gill Sans"/>
                <a:sym typeface="Gill Sans"/>
              </a:defRPr>
            </a:lvl7pPr>
            <a:lvl8pPr lvl="7" algn="l" rtl="0">
              <a:lnSpc>
                <a:spcPct val="100000"/>
              </a:lnSpc>
              <a:spcBef>
                <a:spcPts val="0"/>
              </a:spcBef>
              <a:spcAft>
                <a:spcPts val="0"/>
              </a:spcAft>
              <a:buClr>
                <a:srgbClr val="FFFFFF"/>
              </a:buClr>
              <a:buSzPts val="2100"/>
              <a:buFont typeface="Gill Sans"/>
              <a:buNone/>
              <a:defRPr sz="3600">
                <a:solidFill>
                  <a:srgbClr val="FFFFFF"/>
                </a:solidFill>
                <a:latin typeface="Gill Sans"/>
                <a:ea typeface="Gill Sans"/>
                <a:cs typeface="Gill Sans"/>
                <a:sym typeface="Gill Sans"/>
              </a:defRPr>
            </a:lvl8pPr>
            <a:lvl9pPr lvl="8" algn="l" rtl="0">
              <a:lnSpc>
                <a:spcPct val="100000"/>
              </a:lnSpc>
              <a:spcBef>
                <a:spcPts val="0"/>
              </a:spcBef>
              <a:spcAft>
                <a:spcPts val="0"/>
              </a:spcAft>
              <a:buClr>
                <a:srgbClr val="FFFFFF"/>
              </a:buClr>
              <a:buSzPts val="2100"/>
              <a:buFont typeface="Gill Sans"/>
              <a:buNone/>
              <a:defRPr sz="3600">
                <a:solidFill>
                  <a:srgbClr val="FFFFFF"/>
                </a:solidFill>
                <a:latin typeface="Gill Sans"/>
                <a:ea typeface="Gill Sans"/>
                <a:cs typeface="Gill Sans"/>
                <a:sym typeface="Gill Sans"/>
              </a:defRPr>
            </a:lvl9pPr>
          </a:lstStyle>
          <a:p>
            <a:endParaRPr/>
          </a:p>
        </p:txBody>
      </p:sp>
      <p:sp>
        <p:nvSpPr>
          <p:cNvPr id="52" name="Google Shape;52;p13"/>
          <p:cNvSpPr txBox="1">
            <a:spLocks noGrp="1"/>
          </p:cNvSpPr>
          <p:nvPr>
            <p:ph type="body" idx="1"/>
          </p:nvPr>
        </p:nvSpPr>
        <p:spPr>
          <a:xfrm>
            <a:off x="111750" y="1885125"/>
            <a:ext cx="6345300" cy="2628600"/>
          </a:xfrm>
          <a:prstGeom prst="rect">
            <a:avLst/>
          </a:prstGeom>
          <a:noFill/>
          <a:ln>
            <a:noFill/>
          </a:ln>
        </p:spPr>
        <p:txBody>
          <a:bodyPr spcFirstLastPara="1" wrap="square" lIns="68575" tIns="68575" rIns="68575" bIns="68575" anchor="t" anchorCtr="0">
            <a:normAutofit/>
          </a:bodyPr>
          <a:lstStyle>
            <a:lvl1pPr marL="457200" lvl="0" indent="-342900" algn="l" rtl="0">
              <a:lnSpc>
                <a:spcPct val="115000"/>
              </a:lnSpc>
              <a:spcBef>
                <a:spcPts val="0"/>
              </a:spcBef>
              <a:spcAft>
                <a:spcPts val="0"/>
              </a:spcAft>
              <a:buClr>
                <a:srgbClr val="000000"/>
              </a:buClr>
              <a:buSzPts val="1800"/>
              <a:buFont typeface="Gill Sans"/>
              <a:buChar char="●"/>
              <a:defRPr sz="2400">
                <a:solidFill>
                  <a:srgbClr val="000000"/>
                </a:solidFill>
                <a:latin typeface="Gill Sans"/>
                <a:ea typeface="Gill Sans"/>
                <a:cs typeface="Gill Sans"/>
                <a:sym typeface="Gill Sans"/>
              </a:defRPr>
            </a:lvl1pPr>
            <a:lvl2pPr marL="914400" lvl="1" indent="-298450" algn="l" rtl="0">
              <a:lnSpc>
                <a:spcPct val="115000"/>
              </a:lnSpc>
              <a:spcBef>
                <a:spcPts val="0"/>
              </a:spcBef>
              <a:spcAft>
                <a:spcPts val="0"/>
              </a:spcAft>
              <a:buClr>
                <a:srgbClr val="000000"/>
              </a:buClr>
              <a:buSzPts val="1100"/>
              <a:buFont typeface="Gill Sans"/>
              <a:buChar char="○"/>
              <a:defRPr>
                <a:solidFill>
                  <a:srgbClr val="000000"/>
                </a:solidFill>
                <a:latin typeface="Gill Sans"/>
                <a:ea typeface="Gill Sans"/>
                <a:cs typeface="Gill Sans"/>
                <a:sym typeface="Gill Sans"/>
              </a:defRPr>
            </a:lvl2pPr>
            <a:lvl3pPr marL="1371600" lvl="2" indent="-298450" algn="l" rtl="0">
              <a:lnSpc>
                <a:spcPct val="115000"/>
              </a:lnSpc>
              <a:spcBef>
                <a:spcPts val="0"/>
              </a:spcBef>
              <a:spcAft>
                <a:spcPts val="0"/>
              </a:spcAft>
              <a:buClr>
                <a:srgbClr val="000000"/>
              </a:buClr>
              <a:buSzPts val="1100"/>
              <a:buFont typeface="Gill Sans"/>
              <a:buChar char="■"/>
              <a:defRPr>
                <a:solidFill>
                  <a:srgbClr val="000000"/>
                </a:solidFill>
                <a:latin typeface="Gill Sans"/>
                <a:ea typeface="Gill Sans"/>
                <a:cs typeface="Gill Sans"/>
                <a:sym typeface="Gill Sans"/>
              </a:defRPr>
            </a:lvl3pPr>
            <a:lvl4pPr marL="1828800" lvl="3" indent="-298450" algn="l" rtl="0">
              <a:lnSpc>
                <a:spcPct val="115000"/>
              </a:lnSpc>
              <a:spcBef>
                <a:spcPts val="0"/>
              </a:spcBef>
              <a:spcAft>
                <a:spcPts val="0"/>
              </a:spcAft>
              <a:buClr>
                <a:srgbClr val="000000"/>
              </a:buClr>
              <a:buSzPts val="1100"/>
              <a:buFont typeface="Gill Sans"/>
              <a:buChar char="●"/>
              <a:defRPr>
                <a:solidFill>
                  <a:srgbClr val="000000"/>
                </a:solidFill>
                <a:latin typeface="Gill Sans"/>
                <a:ea typeface="Gill Sans"/>
                <a:cs typeface="Gill Sans"/>
                <a:sym typeface="Gill Sans"/>
              </a:defRPr>
            </a:lvl4pPr>
            <a:lvl5pPr marL="2286000" lvl="4" indent="-298450" algn="l" rtl="0">
              <a:lnSpc>
                <a:spcPct val="115000"/>
              </a:lnSpc>
              <a:spcBef>
                <a:spcPts val="0"/>
              </a:spcBef>
              <a:spcAft>
                <a:spcPts val="0"/>
              </a:spcAft>
              <a:buClr>
                <a:srgbClr val="000000"/>
              </a:buClr>
              <a:buSzPts val="1100"/>
              <a:buFont typeface="Gill Sans"/>
              <a:buChar char="○"/>
              <a:defRPr>
                <a:solidFill>
                  <a:srgbClr val="000000"/>
                </a:solidFill>
                <a:latin typeface="Gill Sans"/>
                <a:ea typeface="Gill Sans"/>
                <a:cs typeface="Gill Sans"/>
                <a:sym typeface="Gill Sans"/>
              </a:defRPr>
            </a:lvl5pPr>
            <a:lvl6pPr marL="2743200" lvl="5" indent="-298450" algn="l" rtl="0">
              <a:lnSpc>
                <a:spcPct val="115000"/>
              </a:lnSpc>
              <a:spcBef>
                <a:spcPts val="0"/>
              </a:spcBef>
              <a:spcAft>
                <a:spcPts val="0"/>
              </a:spcAft>
              <a:buClr>
                <a:srgbClr val="000000"/>
              </a:buClr>
              <a:buSzPts val="1100"/>
              <a:buFont typeface="Gill Sans"/>
              <a:buChar char="■"/>
              <a:defRPr>
                <a:solidFill>
                  <a:srgbClr val="000000"/>
                </a:solidFill>
                <a:latin typeface="Gill Sans"/>
                <a:ea typeface="Gill Sans"/>
                <a:cs typeface="Gill Sans"/>
                <a:sym typeface="Gill Sans"/>
              </a:defRPr>
            </a:lvl6pPr>
            <a:lvl7pPr marL="3200400" lvl="6" indent="-298450" algn="l" rtl="0">
              <a:lnSpc>
                <a:spcPct val="115000"/>
              </a:lnSpc>
              <a:spcBef>
                <a:spcPts val="0"/>
              </a:spcBef>
              <a:spcAft>
                <a:spcPts val="0"/>
              </a:spcAft>
              <a:buClr>
                <a:srgbClr val="000000"/>
              </a:buClr>
              <a:buSzPts val="1100"/>
              <a:buFont typeface="Gill Sans"/>
              <a:buChar char="●"/>
              <a:defRPr>
                <a:solidFill>
                  <a:srgbClr val="000000"/>
                </a:solidFill>
                <a:latin typeface="Gill Sans"/>
                <a:ea typeface="Gill Sans"/>
                <a:cs typeface="Gill Sans"/>
                <a:sym typeface="Gill Sans"/>
              </a:defRPr>
            </a:lvl7pPr>
            <a:lvl8pPr marL="3657600" lvl="7" indent="-298450" algn="l" rtl="0">
              <a:lnSpc>
                <a:spcPct val="115000"/>
              </a:lnSpc>
              <a:spcBef>
                <a:spcPts val="0"/>
              </a:spcBef>
              <a:spcAft>
                <a:spcPts val="0"/>
              </a:spcAft>
              <a:buClr>
                <a:srgbClr val="000000"/>
              </a:buClr>
              <a:buSzPts val="1100"/>
              <a:buFont typeface="Gill Sans"/>
              <a:buChar char="○"/>
              <a:defRPr>
                <a:solidFill>
                  <a:srgbClr val="000000"/>
                </a:solidFill>
                <a:latin typeface="Gill Sans"/>
                <a:ea typeface="Gill Sans"/>
                <a:cs typeface="Gill Sans"/>
                <a:sym typeface="Gill Sans"/>
              </a:defRPr>
            </a:lvl8pPr>
            <a:lvl9pPr marL="4114800" lvl="8" indent="-298450" algn="l" rtl="0">
              <a:lnSpc>
                <a:spcPct val="115000"/>
              </a:lnSpc>
              <a:spcBef>
                <a:spcPts val="0"/>
              </a:spcBef>
              <a:spcAft>
                <a:spcPts val="0"/>
              </a:spcAft>
              <a:buClr>
                <a:srgbClr val="000000"/>
              </a:buClr>
              <a:buSzPts val="1100"/>
              <a:buFont typeface="Gill Sans"/>
              <a:buChar char="■"/>
              <a:defRPr>
                <a:solidFill>
                  <a:srgbClr val="000000"/>
                </a:solidFill>
                <a:latin typeface="Gill Sans"/>
                <a:ea typeface="Gill Sans"/>
                <a:cs typeface="Gill Sans"/>
                <a:sym typeface="Gill Sans"/>
              </a:defRPr>
            </a:lvl9pPr>
          </a:lstStyle>
          <a:p>
            <a:endParaRPr/>
          </a:p>
        </p:txBody>
      </p:sp>
      <p:grpSp>
        <p:nvGrpSpPr>
          <p:cNvPr id="53" name="Google Shape;53;p13"/>
          <p:cNvGrpSpPr/>
          <p:nvPr/>
        </p:nvGrpSpPr>
        <p:grpSpPr>
          <a:xfrm>
            <a:off x="1" y="1"/>
            <a:ext cx="9143463" cy="5146125"/>
            <a:chOff x="0" y="0"/>
            <a:chExt cx="9143463" cy="5146125"/>
          </a:xfrm>
        </p:grpSpPr>
        <p:pic>
          <p:nvPicPr>
            <p:cNvPr id="54" name="Google Shape;54;p13"/>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9143463" cy="5143500"/>
            </a:xfrm>
            <a:prstGeom prst="rect">
              <a:avLst/>
            </a:prstGeom>
            <a:noFill/>
            <a:ln>
              <a:noFill/>
            </a:ln>
          </p:spPr>
        </p:pic>
        <p:grpSp>
          <p:nvGrpSpPr>
            <p:cNvPr id="55" name="Google Shape;55;p13"/>
            <p:cNvGrpSpPr/>
            <p:nvPr/>
          </p:nvGrpSpPr>
          <p:grpSpPr>
            <a:xfrm>
              <a:off x="6477000" y="4174425"/>
              <a:ext cx="2624700" cy="971700"/>
              <a:chOff x="6477000" y="4174425"/>
              <a:chExt cx="2624700" cy="971700"/>
            </a:xfrm>
          </p:grpSpPr>
          <p:sp>
            <p:nvSpPr>
              <p:cNvPr id="56" name="Google Shape;56;p13"/>
              <p:cNvSpPr/>
              <p:nvPr/>
            </p:nvSpPr>
            <p:spPr>
              <a:xfrm>
                <a:off x="6477000" y="4174425"/>
                <a:ext cx="2624700" cy="971700"/>
              </a:xfrm>
              <a:prstGeom prst="rect">
                <a:avLst/>
              </a:prstGeom>
              <a:solidFill>
                <a:srgbClr val="F3E3C5"/>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pic>
            <p:nvPicPr>
              <p:cNvPr id="57" name="Google Shape;57;p13"/>
              <p:cNvPicPr preferRelativeResize="0"/>
              <p:nvPr/>
            </p:nvPicPr>
            <p:blipFill rotWithShape="1">
              <a:blip r:embed="rId3">
                <a:alphaModFix/>
              </a:blip>
              <a:srcRect/>
              <a:stretch/>
            </p:blipFill>
            <p:spPr>
              <a:xfrm>
                <a:off x="6587374" y="4246175"/>
                <a:ext cx="2513925" cy="879875"/>
              </a:xfrm>
              <a:prstGeom prst="rect">
                <a:avLst/>
              </a:prstGeom>
              <a:noFill/>
              <a:ln>
                <a:noFill/>
              </a:ln>
            </p:spPr>
          </p:pic>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34.jpe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3.jpe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2.png"/><Relationship Id="rId7"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1191900" y="913425"/>
            <a:ext cx="7642800" cy="9717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Clr>
                <a:srgbClr val="FFFFFF"/>
              </a:buClr>
              <a:buSzPts val="2100"/>
              <a:buFont typeface="Gill Sans"/>
              <a:buNone/>
            </a:pPr>
            <a:r>
              <a:rPr lang="en-GB" sz="2400"/>
              <a:t>Give one reason why the evacuation of Dunkirk was a success.</a:t>
            </a:r>
            <a:endParaRPr sz="2400">
              <a:latin typeface="Gill Sans"/>
              <a:ea typeface="Gill Sans"/>
              <a:cs typeface="Gill Sans"/>
              <a:sym typeface="Gill Sans"/>
            </a:endParaRPr>
          </a:p>
        </p:txBody>
      </p:sp>
      <p:sp>
        <p:nvSpPr>
          <p:cNvPr id="63" name="Google Shape;63;p14"/>
          <p:cNvSpPr txBox="1"/>
          <p:nvPr/>
        </p:nvSpPr>
        <p:spPr>
          <a:xfrm>
            <a:off x="84550" y="2038610"/>
            <a:ext cx="6153300" cy="2508300"/>
          </a:xfrm>
          <a:prstGeom prst="rect">
            <a:avLst/>
          </a:prstGeom>
          <a:noFill/>
          <a:ln>
            <a:noFill/>
          </a:ln>
        </p:spPr>
        <p:txBody>
          <a:bodyPr spcFirstLastPara="1" wrap="square" lIns="68575" tIns="34275" rIns="68575" bIns="34275" anchor="t" anchorCtr="0">
            <a:noAutofit/>
          </a:bodyPr>
          <a:lstStyle/>
          <a:p>
            <a:pPr marL="254000" marR="0" lvl="0" indent="-254000" algn="l" rtl="0">
              <a:lnSpc>
                <a:spcPct val="80000"/>
              </a:lnSpc>
              <a:spcBef>
                <a:spcPts val="0"/>
              </a:spcBef>
              <a:spcAft>
                <a:spcPts val="0"/>
              </a:spcAft>
              <a:buClr>
                <a:srgbClr val="000000"/>
              </a:buClr>
              <a:buSzPts val="2000"/>
              <a:buFont typeface="Arial"/>
              <a:buNone/>
            </a:pPr>
            <a:r>
              <a:rPr lang="en-GB" sz="2000" b="0" i="0" u="none" strike="noStrike" cap="none">
                <a:solidFill>
                  <a:srgbClr val="000000"/>
                </a:solidFill>
                <a:latin typeface="Calibri"/>
                <a:ea typeface="Calibri"/>
                <a:cs typeface="Calibri"/>
                <a:sym typeface="Calibri"/>
              </a:rPr>
              <a:t>  </a:t>
            </a:r>
            <a:endParaRPr sz="1100" b="0" i="0" u="none" strike="noStrike" cap="none">
              <a:solidFill>
                <a:srgbClr val="000000"/>
              </a:solidFill>
              <a:latin typeface="Arial"/>
              <a:ea typeface="Arial"/>
              <a:cs typeface="Arial"/>
              <a:sym typeface="Arial"/>
            </a:endParaRPr>
          </a:p>
          <a:p>
            <a:pPr marL="254000" marR="0" lvl="0" indent="-254000" algn="l" rtl="0">
              <a:lnSpc>
                <a:spcPct val="80000"/>
              </a:lnSpc>
              <a:spcBef>
                <a:spcPts val="400"/>
              </a:spcBef>
              <a:spcAft>
                <a:spcPts val="0"/>
              </a:spcAft>
              <a:buClr>
                <a:schemeClr val="dk1"/>
              </a:buClr>
              <a:buSzPts val="2000"/>
              <a:buFont typeface="Arial"/>
              <a:buNone/>
            </a:pPr>
            <a:r>
              <a:rPr lang="en-GB" sz="2000">
                <a:latin typeface="Calibri"/>
                <a:ea typeface="Calibri"/>
                <a:cs typeface="Calibri"/>
                <a:sym typeface="Calibri"/>
              </a:rPr>
              <a:t>Record your ideas on your mini whiteboard.</a:t>
            </a:r>
            <a:endParaRPr sz="2000">
              <a:latin typeface="Calibri"/>
              <a:ea typeface="Calibri"/>
              <a:cs typeface="Calibri"/>
              <a:sym typeface="Calibri"/>
            </a:endParaRPr>
          </a:p>
          <a:p>
            <a:pPr marL="254000" marR="0" lvl="0" indent="-254000" algn="l" rtl="0">
              <a:lnSpc>
                <a:spcPct val="80000"/>
              </a:lnSpc>
              <a:spcBef>
                <a:spcPts val="400"/>
              </a:spcBef>
              <a:spcAft>
                <a:spcPts val="0"/>
              </a:spcAft>
              <a:buClr>
                <a:schemeClr val="dk1"/>
              </a:buClr>
              <a:buSzPts val="2000"/>
              <a:buFont typeface="Arial"/>
              <a:buNone/>
            </a:pPr>
            <a:endParaRPr sz="2000">
              <a:latin typeface="Calibri"/>
              <a:ea typeface="Calibri"/>
              <a:cs typeface="Calibri"/>
              <a:sym typeface="Calibri"/>
            </a:endParaRPr>
          </a:p>
          <a:p>
            <a:pPr marL="254000" marR="0" lvl="0" indent="-254000" algn="l" rtl="0">
              <a:lnSpc>
                <a:spcPct val="80000"/>
              </a:lnSpc>
              <a:spcBef>
                <a:spcPts val="400"/>
              </a:spcBef>
              <a:spcAft>
                <a:spcPts val="0"/>
              </a:spcAft>
              <a:buClr>
                <a:schemeClr val="dk1"/>
              </a:buClr>
              <a:buSzPts val="2000"/>
              <a:buFont typeface="Arial"/>
              <a:buNone/>
            </a:pPr>
            <a:r>
              <a:rPr lang="en-GB" sz="2000">
                <a:latin typeface="Calibri"/>
                <a:ea typeface="Calibri"/>
                <a:cs typeface="Calibri"/>
                <a:sym typeface="Calibri"/>
              </a:rPr>
              <a:t>Be prepared to share with the class.</a:t>
            </a:r>
            <a:endParaRPr sz="2000">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Google Shape;190;p2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68300" y="0"/>
            <a:ext cx="819113" cy="762725"/>
          </a:xfrm>
          <a:prstGeom prst="rect">
            <a:avLst/>
          </a:prstGeom>
          <a:noFill/>
          <a:ln>
            <a:noFill/>
          </a:ln>
        </p:spPr>
      </p:pic>
      <p:pic>
        <p:nvPicPr>
          <p:cNvPr id="191" name="Google Shape;191;p23"/>
          <p:cNvPicPr preferRelativeResize="0"/>
          <p:nvPr/>
        </p:nvPicPr>
        <p:blipFill rotWithShape="1">
          <a:blip r:embed="rId4">
            <a:alphaModFix/>
          </a:blip>
          <a:srcRect/>
          <a:stretch/>
        </p:blipFill>
        <p:spPr>
          <a:xfrm>
            <a:off x="1057275" y="1"/>
            <a:ext cx="8086725" cy="762725"/>
          </a:xfrm>
          <a:prstGeom prst="rect">
            <a:avLst/>
          </a:prstGeom>
          <a:noFill/>
          <a:ln>
            <a:noFill/>
          </a:ln>
        </p:spPr>
      </p:pic>
      <p:sp>
        <p:nvSpPr>
          <p:cNvPr id="192" name="Google Shape;192;p23"/>
          <p:cNvSpPr txBox="1"/>
          <p:nvPr/>
        </p:nvSpPr>
        <p:spPr>
          <a:xfrm>
            <a:off x="1057275" y="0"/>
            <a:ext cx="1380300" cy="451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900"/>
              <a:buFont typeface="Arial"/>
              <a:buNone/>
            </a:pPr>
            <a:r>
              <a:rPr lang="en-GB" sz="1900" b="1" i="0" u="none" strike="noStrike" cap="none">
                <a:solidFill>
                  <a:srgbClr val="FFFFFF"/>
                </a:solidFill>
                <a:latin typeface="Amatic SC"/>
                <a:ea typeface="Amatic SC"/>
                <a:cs typeface="Amatic SC"/>
                <a:sym typeface="Amatic SC"/>
              </a:rPr>
              <a:t>TOPIC QUESTION:</a:t>
            </a:r>
            <a:endParaRPr sz="1900" b="1" i="0" u="none" strike="noStrike" cap="none">
              <a:solidFill>
                <a:srgbClr val="FFFFFF"/>
              </a:solidFill>
              <a:latin typeface="Amatic SC"/>
              <a:ea typeface="Amatic SC"/>
              <a:cs typeface="Amatic SC"/>
              <a:sym typeface="Amatic SC"/>
            </a:endParaRPr>
          </a:p>
        </p:txBody>
      </p:sp>
      <p:sp>
        <p:nvSpPr>
          <p:cNvPr id="193" name="Google Shape;193;p23"/>
          <p:cNvSpPr txBox="1"/>
          <p:nvPr/>
        </p:nvSpPr>
        <p:spPr>
          <a:xfrm>
            <a:off x="1110525" y="379025"/>
            <a:ext cx="1380300" cy="451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900"/>
              <a:buFont typeface="Arial"/>
              <a:buNone/>
            </a:pPr>
            <a:r>
              <a:rPr lang="en-GB" sz="1900" b="1" i="0" u="none" strike="noStrike" cap="none">
                <a:solidFill>
                  <a:srgbClr val="FFFFFF"/>
                </a:solidFill>
                <a:latin typeface="Amatic SC"/>
                <a:ea typeface="Amatic SC"/>
                <a:cs typeface="Amatic SC"/>
                <a:sym typeface="Amatic SC"/>
              </a:rPr>
              <a:t>TOPIC QUESTION:</a:t>
            </a:r>
            <a:endParaRPr sz="1900" b="1" i="0" u="none" strike="noStrike" cap="none">
              <a:solidFill>
                <a:srgbClr val="FFFFFF"/>
              </a:solidFill>
              <a:latin typeface="Amatic SC"/>
              <a:ea typeface="Amatic SC"/>
              <a:cs typeface="Amatic SC"/>
              <a:sym typeface="Amatic SC"/>
            </a:endParaRPr>
          </a:p>
        </p:txBody>
      </p:sp>
      <p:sp>
        <p:nvSpPr>
          <p:cNvPr id="194" name="Google Shape;194;p23"/>
          <p:cNvSpPr txBox="1"/>
          <p:nvPr/>
        </p:nvSpPr>
        <p:spPr>
          <a:xfrm>
            <a:off x="2363225" y="103200"/>
            <a:ext cx="65802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700">
                <a:solidFill>
                  <a:srgbClr val="FFFFFF"/>
                </a:solidFill>
                <a:latin typeface="Gill Sans"/>
                <a:ea typeface="Gill Sans"/>
                <a:cs typeface="Gill Sans"/>
                <a:sym typeface="Gill Sans"/>
              </a:rPr>
              <a:t>What are the causes and significant events of World War Two?</a:t>
            </a:r>
            <a:endParaRPr sz="1700">
              <a:solidFill>
                <a:srgbClr val="FFFFFF"/>
              </a:solidFill>
              <a:latin typeface="Gill Sans"/>
              <a:ea typeface="Gill Sans"/>
              <a:cs typeface="Gill Sans"/>
              <a:sym typeface="Gill Sans"/>
            </a:endParaRPr>
          </a:p>
          <a:p>
            <a:pPr marL="0" lvl="0" indent="0" algn="l" rtl="0">
              <a:spcBef>
                <a:spcPts val="0"/>
              </a:spcBef>
              <a:spcAft>
                <a:spcPts val="0"/>
              </a:spcAft>
              <a:buNone/>
            </a:pPr>
            <a:r>
              <a:rPr lang="en-GB" sz="1700">
                <a:solidFill>
                  <a:srgbClr val="FFFFFF"/>
                </a:solidFill>
                <a:latin typeface="Gill Sans"/>
                <a:ea typeface="Gill Sans"/>
                <a:cs typeface="Gill Sans"/>
                <a:sym typeface="Gill Sans"/>
              </a:rPr>
              <a:t>How was Teesside affected by WW2?</a:t>
            </a:r>
            <a:endParaRPr sz="1700">
              <a:solidFill>
                <a:srgbClr val="FFFFFF"/>
              </a:solidFill>
              <a:latin typeface="Gill Sans"/>
              <a:ea typeface="Gill Sans"/>
              <a:cs typeface="Gill Sans"/>
              <a:sym typeface="Gill Sans"/>
            </a:endParaRPr>
          </a:p>
        </p:txBody>
      </p:sp>
      <p:sp>
        <p:nvSpPr>
          <p:cNvPr id="195" name="Google Shape;195;p23"/>
          <p:cNvSpPr txBox="1"/>
          <p:nvPr/>
        </p:nvSpPr>
        <p:spPr>
          <a:xfrm>
            <a:off x="2039625" y="1130875"/>
            <a:ext cx="6058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96" name="Google Shape;196;p23"/>
          <p:cNvSpPr txBox="1"/>
          <p:nvPr/>
        </p:nvSpPr>
        <p:spPr>
          <a:xfrm>
            <a:off x="288925" y="1488500"/>
            <a:ext cx="2734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97" name="Google Shape;197;p23"/>
          <p:cNvSpPr txBox="1"/>
          <p:nvPr/>
        </p:nvSpPr>
        <p:spPr>
          <a:xfrm>
            <a:off x="3580575" y="947850"/>
            <a:ext cx="5362800" cy="3909600"/>
          </a:xfrm>
          <a:prstGeom prst="rect">
            <a:avLst/>
          </a:prstGeom>
          <a:solidFill>
            <a:srgbClr val="FFF2CC"/>
          </a:solid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sz="1900">
                <a:latin typeface="Gill Sans"/>
                <a:ea typeface="Gill Sans"/>
                <a:cs typeface="Gill Sans"/>
                <a:sym typeface="Gill Sans"/>
              </a:rPr>
              <a:t>The importance of Middlesbrough’s iron and steel industries saw it become the first major British settlement to be bombed by the Luftwaffe. </a:t>
            </a:r>
            <a:endParaRPr sz="1900">
              <a:latin typeface="Gill Sans"/>
              <a:ea typeface="Gill Sans"/>
              <a:cs typeface="Gill Sans"/>
              <a:sym typeface="Gill Sans"/>
            </a:endParaRPr>
          </a:p>
          <a:p>
            <a:pPr marL="0" lvl="0" indent="0" algn="l" rtl="0">
              <a:spcBef>
                <a:spcPts val="0"/>
              </a:spcBef>
              <a:spcAft>
                <a:spcPts val="0"/>
              </a:spcAft>
              <a:buNone/>
            </a:pPr>
            <a:endParaRPr sz="1900">
              <a:latin typeface="Gill Sans"/>
              <a:ea typeface="Gill Sans"/>
              <a:cs typeface="Gill Sans"/>
              <a:sym typeface="Gill Sans"/>
            </a:endParaRPr>
          </a:p>
          <a:p>
            <a:pPr marL="0" lvl="0" indent="0" algn="l" rtl="0">
              <a:spcBef>
                <a:spcPts val="0"/>
              </a:spcBef>
              <a:spcAft>
                <a:spcPts val="0"/>
              </a:spcAft>
              <a:buNone/>
            </a:pPr>
            <a:r>
              <a:rPr lang="en-GB" sz="1900">
                <a:latin typeface="Gill Sans"/>
                <a:ea typeface="Gill Sans"/>
                <a:cs typeface="Gill Sans"/>
                <a:sym typeface="Gill Sans"/>
              </a:rPr>
              <a:t>The first attack came on the 25th May 1940 when a lone bomber dropped 13 bombs, one of which left a large crater in the pitch at South Bank football ground.</a:t>
            </a:r>
            <a:endParaRPr sz="1900">
              <a:latin typeface="Gill Sans"/>
              <a:ea typeface="Gill Sans"/>
              <a:cs typeface="Gill Sans"/>
              <a:sym typeface="Gill Sans"/>
            </a:endParaRPr>
          </a:p>
          <a:p>
            <a:pPr marL="0" lvl="0" indent="0" algn="l" rtl="0">
              <a:spcBef>
                <a:spcPts val="0"/>
              </a:spcBef>
              <a:spcAft>
                <a:spcPts val="0"/>
              </a:spcAft>
              <a:buNone/>
            </a:pPr>
            <a:endParaRPr sz="1900">
              <a:latin typeface="Gill Sans"/>
              <a:ea typeface="Gill Sans"/>
              <a:cs typeface="Gill Sans"/>
              <a:sym typeface="Gill Sans"/>
            </a:endParaRPr>
          </a:p>
          <a:p>
            <a:pPr marL="0" lvl="0" indent="0" algn="l" rtl="0">
              <a:spcBef>
                <a:spcPts val="0"/>
              </a:spcBef>
              <a:spcAft>
                <a:spcPts val="0"/>
              </a:spcAft>
              <a:buNone/>
            </a:pPr>
            <a:r>
              <a:rPr lang="en-GB" sz="1900">
                <a:latin typeface="Gill Sans"/>
                <a:ea typeface="Gill Sans"/>
                <a:cs typeface="Gill Sans"/>
                <a:sym typeface="Gill Sans"/>
              </a:rPr>
              <a:t>Nearly 1,000 people were killed or maimed during the Nazi bombing raids across Teesside and more than 200 buildings were destroyed.</a:t>
            </a:r>
            <a:endParaRPr sz="1900">
              <a:latin typeface="Gill Sans"/>
              <a:ea typeface="Gill Sans"/>
              <a:cs typeface="Gill Sans"/>
              <a:sym typeface="Gill Sans"/>
            </a:endParaRPr>
          </a:p>
          <a:p>
            <a:pPr marL="0" lvl="0" indent="0" algn="l" rtl="0">
              <a:spcBef>
                <a:spcPts val="0"/>
              </a:spcBef>
              <a:spcAft>
                <a:spcPts val="0"/>
              </a:spcAft>
              <a:buNone/>
            </a:pPr>
            <a:endParaRPr/>
          </a:p>
        </p:txBody>
      </p:sp>
      <p:pic>
        <p:nvPicPr>
          <p:cNvPr id="198" name="Google Shape;198;p23"/>
          <p:cNvPicPr preferRelativeResize="0"/>
          <p:nvPr/>
        </p:nvPicPr>
        <p:blipFill>
          <a:blip r:embed="rId5">
            <a:alphaModFix/>
          </a:blip>
          <a:stretch>
            <a:fillRect/>
          </a:stretch>
        </p:blipFill>
        <p:spPr>
          <a:xfrm>
            <a:off x="168300" y="762725"/>
            <a:ext cx="2623765" cy="708000"/>
          </a:xfrm>
          <a:prstGeom prst="rect">
            <a:avLst/>
          </a:prstGeom>
          <a:noFill/>
          <a:ln>
            <a:noFill/>
          </a:ln>
        </p:spPr>
      </p:pic>
      <p:pic>
        <p:nvPicPr>
          <p:cNvPr id="199" name="Google Shape;199;p23"/>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584425" y="3307071"/>
            <a:ext cx="2326001" cy="1711030"/>
          </a:xfrm>
          <a:prstGeom prst="rect">
            <a:avLst/>
          </a:prstGeom>
          <a:noFill/>
          <a:ln>
            <a:noFill/>
          </a:ln>
        </p:spPr>
      </p:pic>
      <p:pic>
        <p:nvPicPr>
          <p:cNvPr id="200" name="Google Shape;200;p23"/>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606611" y="1531075"/>
            <a:ext cx="2099426" cy="16140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Google Shape;205;p2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68300" y="0"/>
            <a:ext cx="819113" cy="762725"/>
          </a:xfrm>
          <a:prstGeom prst="rect">
            <a:avLst/>
          </a:prstGeom>
          <a:noFill/>
          <a:ln>
            <a:noFill/>
          </a:ln>
        </p:spPr>
      </p:pic>
      <p:pic>
        <p:nvPicPr>
          <p:cNvPr id="206" name="Google Shape;206;p24"/>
          <p:cNvPicPr preferRelativeResize="0"/>
          <p:nvPr/>
        </p:nvPicPr>
        <p:blipFill rotWithShape="1">
          <a:blip r:embed="rId4">
            <a:alphaModFix/>
          </a:blip>
          <a:srcRect/>
          <a:stretch/>
        </p:blipFill>
        <p:spPr>
          <a:xfrm>
            <a:off x="1057275" y="1"/>
            <a:ext cx="8086725" cy="762725"/>
          </a:xfrm>
          <a:prstGeom prst="rect">
            <a:avLst/>
          </a:prstGeom>
          <a:noFill/>
          <a:ln>
            <a:noFill/>
          </a:ln>
        </p:spPr>
      </p:pic>
      <p:sp>
        <p:nvSpPr>
          <p:cNvPr id="207" name="Google Shape;207;p24"/>
          <p:cNvSpPr txBox="1"/>
          <p:nvPr/>
        </p:nvSpPr>
        <p:spPr>
          <a:xfrm>
            <a:off x="1057275" y="0"/>
            <a:ext cx="1380300" cy="451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900"/>
              <a:buFont typeface="Arial"/>
              <a:buNone/>
            </a:pPr>
            <a:r>
              <a:rPr lang="en-GB" sz="1900" b="1" i="0" u="none" strike="noStrike" cap="none">
                <a:solidFill>
                  <a:srgbClr val="FFFFFF"/>
                </a:solidFill>
                <a:latin typeface="Amatic SC"/>
                <a:ea typeface="Amatic SC"/>
                <a:cs typeface="Amatic SC"/>
                <a:sym typeface="Amatic SC"/>
              </a:rPr>
              <a:t>TOPIC QUESTION:</a:t>
            </a:r>
            <a:endParaRPr sz="1900" b="1" i="0" u="none" strike="noStrike" cap="none">
              <a:solidFill>
                <a:srgbClr val="FFFFFF"/>
              </a:solidFill>
              <a:latin typeface="Amatic SC"/>
              <a:ea typeface="Amatic SC"/>
              <a:cs typeface="Amatic SC"/>
              <a:sym typeface="Amatic SC"/>
            </a:endParaRPr>
          </a:p>
        </p:txBody>
      </p:sp>
      <p:sp>
        <p:nvSpPr>
          <p:cNvPr id="208" name="Google Shape;208;p24"/>
          <p:cNvSpPr txBox="1"/>
          <p:nvPr/>
        </p:nvSpPr>
        <p:spPr>
          <a:xfrm>
            <a:off x="1110525" y="379025"/>
            <a:ext cx="1380300" cy="451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900"/>
              <a:buFont typeface="Arial"/>
              <a:buNone/>
            </a:pPr>
            <a:r>
              <a:rPr lang="en-GB" sz="1900" b="1" i="0" u="none" strike="noStrike" cap="none">
                <a:solidFill>
                  <a:srgbClr val="FFFFFF"/>
                </a:solidFill>
                <a:latin typeface="Amatic SC"/>
                <a:ea typeface="Amatic SC"/>
                <a:cs typeface="Amatic SC"/>
                <a:sym typeface="Amatic SC"/>
              </a:rPr>
              <a:t>TOPIC QUESTION:</a:t>
            </a:r>
            <a:endParaRPr sz="1900" b="1" i="0" u="none" strike="noStrike" cap="none">
              <a:solidFill>
                <a:srgbClr val="FFFFFF"/>
              </a:solidFill>
              <a:latin typeface="Amatic SC"/>
              <a:ea typeface="Amatic SC"/>
              <a:cs typeface="Amatic SC"/>
              <a:sym typeface="Amatic SC"/>
            </a:endParaRPr>
          </a:p>
        </p:txBody>
      </p:sp>
      <p:sp>
        <p:nvSpPr>
          <p:cNvPr id="209" name="Google Shape;209;p24"/>
          <p:cNvSpPr txBox="1"/>
          <p:nvPr/>
        </p:nvSpPr>
        <p:spPr>
          <a:xfrm>
            <a:off x="2363225" y="103200"/>
            <a:ext cx="65802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700">
                <a:solidFill>
                  <a:srgbClr val="FFFFFF"/>
                </a:solidFill>
                <a:latin typeface="Gill Sans"/>
                <a:ea typeface="Gill Sans"/>
                <a:cs typeface="Gill Sans"/>
                <a:sym typeface="Gill Sans"/>
              </a:rPr>
              <a:t>What are the causes and significant events of World War Two?</a:t>
            </a:r>
            <a:endParaRPr sz="1700">
              <a:solidFill>
                <a:srgbClr val="FFFFFF"/>
              </a:solidFill>
              <a:latin typeface="Gill Sans"/>
              <a:ea typeface="Gill Sans"/>
              <a:cs typeface="Gill Sans"/>
              <a:sym typeface="Gill Sans"/>
            </a:endParaRPr>
          </a:p>
          <a:p>
            <a:pPr marL="0" lvl="0" indent="0" algn="l" rtl="0">
              <a:spcBef>
                <a:spcPts val="0"/>
              </a:spcBef>
              <a:spcAft>
                <a:spcPts val="0"/>
              </a:spcAft>
              <a:buNone/>
            </a:pPr>
            <a:r>
              <a:rPr lang="en-GB" sz="1700">
                <a:solidFill>
                  <a:srgbClr val="FFFFFF"/>
                </a:solidFill>
                <a:latin typeface="Gill Sans"/>
                <a:ea typeface="Gill Sans"/>
                <a:cs typeface="Gill Sans"/>
                <a:sym typeface="Gill Sans"/>
              </a:rPr>
              <a:t>How was Teesside affected by WW2?</a:t>
            </a:r>
            <a:endParaRPr sz="1700">
              <a:solidFill>
                <a:srgbClr val="FFFFFF"/>
              </a:solidFill>
              <a:latin typeface="Gill Sans"/>
              <a:ea typeface="Gill Sans"/>
              <a:cs typeface="Gill Sans"/>
              <a:sym typeface="Gill Sans"/>
            </a:endParaRPr>
          </a:p>
        </p:txBody>
      </p:sp>
      <p:sp>
        <p:nvSpPr>
          <p:cNvPr id="210" name="Google Shape;210;p24"/>
          <p:cNvSpPr txBox="1"/>
          <p:nvPr/>
        </p:nvSpPr>
        <p:spPr>
          <a:xfrm>
            <a:off x="2039625" y="1130875"/>
            <a:ext cx="6058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211" name="Google Shape;211;p24"/>
          <p:cNvSpPr txBox="1"/>
          <p:nvPr/>
        </p:nvSpPr>
        <p:spPr>
          <a:xfrm>
            <a:off x="288925" y="1488500"/>
            <a:ext cx="2734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212" name="Google Shape;212;p24"/>
          <p:cNvSpPr txBox="1"/>
          <p:nvPr/>
        </p:nvSpPr>
        <p:spPr>
          <a:xfrm>
            <a:off x="168300" y="1408775"/>
            <a:ext cx="6288900" cy="3694200"/>
          </a:xfrm>
          <a:prstGeom prst="rect">
            <a:avLst/>
          </a:prstGeom>
          <a:solidFill>
            <a:srgbClr val="FFF2CC"/>
          </a:solid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sz="1900" b="1" u="sng">
                <a:latin typeface="Gill Sans"/>
                <a:ea typeface="Gill Sans"/>
                <a:cs typeface="Gill Sans"/>
                <a:sym typeface="Gill Sans"/>
              </a:rPr>
              <a:t>Gather and share </a:t>
            </a:r>
            <a:endParaRPr sz="1900" b="1" u="sng">
              <a:latin typeface="Gill Sans"/>
              <a:ea typeface="Gill Sans"/>
              <a:cs typeface="Gill Sans"/>
              <a:sym typeface="Gill Sans"/>
            </a:endParaRPr>
          </a:p>
          <a:p>
            <a:pPr marL="0" lvl="0" indent="0" algn="l" rtl="0">
              <a:spcBef>
                <a:spcPts val="0"/>
              </a:spcBef>
              <a:spcAft>
                <a:spcPts val="0"/>
              </a:spcAft>
              <a:buNone/>
            </a:pPr>
            <a:r>
              <a:rPr lang="en-GB" sz="1900">
                <a:latin typeface="Gill Sans"/>
                <a:ea typeface="Gill Sans"/>
                <a:cs typeface="Gill Sans"/>
                <a:sym typeface="Gill Sans"/>
              </a:rPr>
              <a:t>Each member of the team will receive one example of how Teesside prepared for a German attack.</a:t>
            </a:r>
            <a:endParaRPr sz="1900">
              <a:latin typeface="Gill Sans"/>
              <a:ea typeface="Gill Sans"/>
              <a:cs typeface="Gill Sans"/>
              <a:sym typeface="Gill Sans"/>
            </a:endParaRPr>
          </a:p>
          <a:p>
            <a:pPr marL="0" lvl="0" indent="0" algn="l" rtl="0">
              <a:spcBef>
                <a:spcPts val="0"/>
              </a:spcBef>
              <a:spcAft>
                <a:spcPts val="0"/>
              </a:spcAft>
              <a:buNone/>
            </a:pPr>
            <a:endParaRPr sz="1900">
              <a:latin typeface="Gill Sans"/>
              <a:ea typeface="Gill Sans"/>
              <a:cs typeface="Gill Sans"/>
              <a:sym typeface="Gill Sans"/>
            </a:endParaRPr>
          </a:p>
          <a:p>
            <a:pPr marL="0" lvl="0" indent="0" algn="l" rtl="0">
              <a:spcBef>
                <a:spcPts val="0"/>
              </a:spcBef>
              <a:spcAft>
                <a:spcPts val="0"/>
              </a:spcAft>
              <a:buNone/>
            </a:pPr>
            <a:r>
              <a:rPr lang="en-GB" sz="1900">
                <a:latin typeface="Gill Sans"/>
                <a:ea typeface="Gill Sans"/>
                <a:cs typeface="Gill Sans"/>
                <a:sym typeface="Gill Sans"/>
              </a:rPr>
              <a:t>1 - Pill boxes</a:t>
            </a:r>
            <a:endParaRPr sz="1900">
              <a:latin typeface="Gill Sans"/>
              <a:ea typeface="Gill Sans"/>
              <a:cs typeface="Gill Sans"/>
              <a:sym typeface="Gill Sans"/>
            </a:endParaRPr>
          </a:p>
          <a:p>
            <a:pPr marL="0" lvl="0" indent="0" algn="l" rtl="0">
              <a:spcBef>
                <a:spcPts val="0"/>
              </a:spcBef>
              <a:spcAft>
                <a:spcPts val="0"/>
              </a:spcAft>
              <a:buNone/>
            </a:pPr>
            <a:r>
              <a:rPr lang="en-GB" sz="1900">
                <a:latin typeface="Gill Sans"/>
                <a:ea typeface="Gill Sans"/>
                <a:cs typeface="Gill Sans"/>
                <a:sym typeface="Gill Sans"/>
              </a:rPr>
              <a:t>2 - Anderson shelters</a:t>
            </a:r>
            <a:endParaRPr sz="1900">
              <a:latin typeface="Gill Sans"/>
              <a:ea typeface="Gill Sans"/>
              <a:cs typeface="Gill Sans"/>
              <a:sym typeface="Gill Sans"/>
            </a:endParaRPr>
          </a:p>
          <a:p>
            <a:pPr marL="0" lvl="0" indent="0" algn="l" rtl="0">
              <a:spcBef>
                <a:spcPts val="0"/>
              </a:spcBef>
              <a:spcAft>
                <a:spcPts val="0"/>
              </a:spcAft>
              <a:buNone/>
            </a:pPr>
            <a:r>
              <a:rPr lang="en-GB" sz="1900">
                <a:latin typeface="Gill Sans"/>
                <a:ea typeface="Gill Sans"/>
                <a:cs typeface="Gill Sans"/>
                <a:sym typeface="Gill Sans"/>
              </a:rPr>
              <a:t>3 - Home guard</a:t>
            </a:r>
            <a:endParaRPr sz="1900">
              <a:latin typeface="Gill Sans"/>
              <a:ea typeface="Gill Sans"/>
              <a:cs typeface="Gill Sans"/>
              <a:sym typeface="Gill Sans"/>
            </a:endParaRPr>
          </a:p>
          <a:p>
            <a:pPr marL="0" lvl="0" indent="0" algn="l" rtl="0">
              <a:spcBef>
                <a:spcPts val="0"/>
              </a:spcBef>
              <a:spcAft>
                <a:spcPts val="0"/>
              </a:spcAft>
              <a:buNone/>
            </a:pPr>
            <a:r>
              <a:rPr lang="en-GB" sz="1900">
                <a:latin typeface="Gill Sans"/>
                <a:ea typeface="Gill Sans"/>
                <a:cs typeface="Gill Sans"/>
                <a:sym typeface="Gill Sans"/>
              </a:rPr>
              <a:t>4 - Starfish decoy sites</a:t>
            </a:r>
            <a:endParaRPr sz="1900">
              <a:latin typeface="Gill Sans"/>
              <a:ea typeface="Gill Sans"/>
              <a:cs typeface="Gill Sans"/>
              <a:sym typeface="Gill Sans"/>
            </a:endParaRPr>
          </a:p>
          <a:p>
            <a:pPr marL="0" lvl="0" indent="0" algn="l" rtl="0">
              <a:spcBef>
                <a:spcPts val="0"/>
              </a:spcBef>
              <a:spcAft>
                <a:spcPts val="0"/>
              </a:spcAft>
              <a:buNone/>
            </a:pPr>
            <a:endParaRPr sz="1900">
              <a:latin typeface="Gill Sans"/>
              <a:ea typeface="Gill Sans"/>
              <a:cs typeface="Gill Sans"/>
              <a:sym typeface="Gill Sans"/>
            </a:endParaRPr>
          </a:p>
          <a:p>
            <a:pPr marL="0" lvl="0" indent="0" algn="l" rtl="0">
              <a:spcBef>
                <a:spcPts val="0"/>
              </a:spcBef>
              <a:spcAft>
                <a:spcPts val="0"/>
              </a:spcAft>
              <a:buNone/>
            </a:pPr>
            <a:r>
              <a:rPr lang="en-GB" sz="1900">
                <a:latin typeface="Gill Sans"/>
                <a:ea typeface="Gill Sans"/>
                <a:cs typeface="Gill Sans"/>
                <a:sym typeface="Gill Sans"/>
              </a:rPr>
              <a:t>Read the information sheet and record key points in your exercise book. Set it out in your preferred style. </a:t>
            </a:r>
            <a:endParaRPr sz="1900">
              <a:latin typeface="Gill Sans"/>
              <a:ea typeface="Gill Sans"/>
              <a:cs typeface="Gill Sans"/>
              <a:sym typeface="Gill Sans"/>
            </a:endParaRPr>
          </a:p>
          <a:p>
            <a:pPr marL="0" lvl="0" indent="0" algn="l" rtl="0">
              <a:spcBef>
                <a:spcPts val="0"/>
              </a:spcBef>
              <a:spcAft>
                <a:spcPts val="0"/>
              </a:spcAft>
              <a:buNone/>
            </a:pPr>
            <a:r>
              <a:rPr lang="en-GB" sz="1900">
                <a:latin typeface="Gill Sans"/>
                <a:ea typeface="Gill Sans"/>
                <a:cs typeface="Gill Sans"/>
                <a:sym typeface="Gill Sans"/>
              </a:rPr>
              <a:t>Be prepared to share your information with the team.</a:t>
            </a:r>
            <a:endParaRPr/>
          </a:p>
        </p:txBody>
      </p:sp>
      <p:sp>
        <p:nvSpPr>
          <p:cNvPr id="213" name="Google Shape;213;p24"/>
          <p:cNvSpPr txBox="1"/>
          <p:nvPr/>
        </p:nvSpPr>
        <p:spPr>
          <a:xfrm>
            <a:off x="293575" y="888950"/>
            <a:ext cx="8551500" cy="461700"/>
          </a:xfrm>
          <a:prstGeom prst="rect">
            <a:avLst/>
          </a:prstGeom>
          <a:solidFill>
            <a:srgbClr val="D9EAD3"/>
          </a:solid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GB" sz="1800" b="1" u="sng">
                <a:latin typeface="Gill Sans"/>
                <a:ea typeface="Gill Sans"/>
                <a:cs typeface="Gill Sans"/>
                <a:sym typeface="Gill Sans"/>
              </a:rPr>
              <a:t>How did Teesside prepare for World War Two?</a:t>
            </a:r>
            <a:endParaRPr sz="1800" b="1" u="sng">
              <a:latin typeface="Gill Sans"/>
              <a:ea typeface="Gill Sans"/>
              <a:cs typeface="Gill Sans"/>
              <a:sym typeface="Gill Sans"/>
            </a:endParaRPr>
          </a:p>
        </p:txBody>
      </p:sp>
      <p:pic>
        <p:nvPicPr>
          <p:cNvPr id="214" name="Google Shape;214;p24"/>
          <p:cNvPicPr preferRelativeResize="0"/>
          <p:nvPr/>
        </p:nvPicPr>
        <p:blipFill rotWithShape="1">
          <a:blip r:embed="rId5" cstate="screen">
            <a:alphaModFix/>
            <a:extLst>
              <a:ext uri="{28A0092B-C50C-407E-A947-70E740481C1C}">
                <a14:useLocalDpi xmlns:a14="http://schemas.microsoft.com/office/drawing/2010/main"/>
              </a:ext>
            </a:extLst>
          </a:blip>
          <a:srcRect t="28904" b="10231"/>
          <a:stretch/>
        </p:blipFill>
        <p:spPr>
          <a:xfrm>
            <a:off x="7006300" y="3388250"/>
            <a:ext cx="2015725" cy="1635826"/>
          </a:xfrm>
          <a:prstGeom prst="rect">
            <a:avLst/>
          </a:prstGeom>
          <a:noFill/>
          <a:ln>
            <a:noFill/>
          </a:ln>
        </p:spPr>
      </p:pic>
      <p:pic>
        <p:nvPicPr>
          <p:cNvPr id="215" name="Google Shape;215;p24"/>
          <p:cNvPicPr preferRelativeResize="0"/>
          <p:nvPr/>
        </p:nvPicPr>
        <p:blipFill>
          <a:blip r:embed="rId6">
            <a:alphaModFix/>
          </a:blip>
          <a:stretch>
            <a:fillRect/>
          </a:stretch>
        </p:blipFill>
        <p:spPr>
          <a:xfrm>
            <a:off x="6524250" y="1403575"/>
            <a:ext cx="2497782" cy="18896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2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68300" y="0"/>
            <a:ext cx="819113" cy="762725"/>
          </a:xfrm>
          <a:prstGeom prst="rect">
            <a:avLst/>
          </a:prstGeom>
          <a:noFill/>
          <a:ln>
            <a:noFill/>
          </a:ln>
        </p:spPr>
      </p:pic>
      <p:pic>
        <p:nvPicPr>
          <p:cNvPr id="221" name="Google Shape;221;p25"/>
          <p:cNvPicPr preferRelativeResize="0"/>
          <p:nvPr/>
        </p:nvPicPr>
        <p:blipFill rotWithShape="1">
          <a:blip r:embed="rId4">
            <a:alphaModFix/>
          </a:blip>
          <a:srcRect/>
          <a:stretch/>
        </p:blipFill>
        <p:spPr>
          <a:xfrm>
            <a:off x="1057275" y="1"/>
            <a:ext cx="8086725" cy="762725"/>
          </a:xfrm>
          <a:prstGeom prst="rect">
            <a:avLst/>
          </a:prstGeom>
          <a:noFill/>
          <a:ln>
            <a:noFill/>
          </a:ln>
        </p:spPr>
      </p:pic>
      <p:sp>
        <p:nvSpPr>
          <p:cNvPr id="222" name="Google Shape;222;p25"/>
          <p:cNvSpPr txBox="1"/>
          <p:nvPr/>
        </p:nvSpPr>
        <p:spPr>
          <a:xfrm>
            <a:off x="1057275" y="0"/>
            <a:ext cx="1380300" cy="451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900"/>
              <a:buFont typeface="Arial"/>
              <a:buNone/>
            </a:pPr>
            <a:r>
              <a:rPr lang="en-GB" sz="1900" b="1" i="0" u="none" strike="noStrike" cap="none">
                <a:solidFill>
                  <a:srgbClr val="FFFFFF"/>
                </a:solidFill>
                <a:latin typeface="Amatic SC"/>
                <a:ea typeface="Amatic SC"/>
                <a:cs typeface="Amatic SC"/>
                <a:sym typeface="Amatic SC"/>
              </a:rPr>
              <a:t>TOPIC QUESTION:</a:t>
            </a:r>
            <a:endParaRPr sz="1900" b="1" i="0" u="none" strike="noStrike" cap="none">
              <a:solidFill>
                <a:srgbClr val="FFFFFF"/>
              </a:solidFill>
              <a:latin typeface="Amatic SC"/>
              <a:ea typeface="Amatic SC"/>
              <a:cs typeface="Amatic SC"/>
              <a:sym typeface="Amatic SC"/>
            </a:endParaRPr>
          </a:p>
        </p:txBody>
      </p:sp>
      <p:sp>
        <p:nvSpPr>
          <p:cNvPr id="223" name="Google Shape;223;p25"/>
          <p:cNvSpPr txBox="1"/>
          <p:nvPr/>
        </p:nvSpPr>
        <p:spPr>
          <a:xfrm>
            <a:off x="1110525" y="379025"/>
            <a:ext cx="1380300" cy="451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900"/>
              <a:buFont typeface="Arial"/>
              <a:buNone/>
            </a:pPr>
            <a:r>
              <a:rPr lang="en-GB" sz="1900" b="1" i="0" u="none" strike="noStrike" cap="none">
                <a:solidFill>
                  <a:srgbClr val="FFFFFF"/>
                </a:solidFill>
                <a:latin typeface="Amatic SC"/>
                <a:ea typeface="Amatic SC"/>
                <a:cs typeface="Amatic SC"/>
                <a:sym typeface="Amatic SC"/>
              </a:rPr>
              <a:t>TOPIC QUESTION:</a:t>
            </a:r>
            <a:endParaRPr sz="1900" b="1" i="0" u="none" strike="noStrike" cap="none">
              <a:solidFill>
                <a:srgbClr val="FFFFFF"/>
              </a:solidFill>
              <a:latin typeface="Amatic SC"/>
              <a:ea typeface="Amatic SC"/>
              <a:cs typeface="Amatic SC"/>
              <a:sym typeface="Amatic SC"/>
            </a:endParaRPr>
          </a:p>
        </p:txBody>
      </p:sp>
      <p:sp>
        <p:nvSpPr>
          <p:cNvPr id="224" name="Google Shape;224;p25"/>
          <p:cNvSpPr txBox="1"/>
          <p:nvPr/>
        </p:nvSpPr>
        <p:spPr>
          <a:xfrm>
            <a:off x="2363225" y="103200"/>
            <a:ext cx="65802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700">
                <a:solidFill>
                  <a:srgbClr val="FFFFFF"/>
                </a:solidFill>
                <a:latin typeface="Gill Sans"/>
                <a:ea typeface="Gill Sans"/>
                <a:cs typeface="Gill Sans"/>
                <a:sym typeface="Gill Sans"/>
              </a:rPr>
              <a:t>What are the causes and significant events of World War Two?</a:t>
            </a:r>
            <a:endParaRPr sz="1700">
              <a:solidFill>
                <a:srgbClr val="FFFFFF"/>
              </a:solidFill>
              <a:latin typeface="Gill Sans"/>
              <a:ea typeface="Gill Sans"/>
              <a:cs typeface="Gill Sans"/>
              <a:sym typeface="Gill Sans"/>
            </a:endParaRPr>
          </a:p>
          <a:p>
            <a:pPr marL="0" lvl="0" indent="0" algn="l" rtl="0">
              <a:spcBef>
                <a:spcPts val="0"/>
              </a:spcBef>
              <a:spcAft>
                <a:spcPts val="0"/>
              </a:spcAft>
              <a:buNone/>
            </a:pPr>
            <a:r>
              <a:rPr lang="en-GB" sz="1700">
                <a:solidFill>
                  <a:srgbClr val="FFFFFF"/>
                </a:solidFill>
                <a:latin typeface="Gill Sans"/>
                <a:ea typeface="Gill Sans"/>
                <a:cs typeface="Gill Sans"/>
                <a:sym typeface="Gill Sans"/>
              </a:rPr>
              <a:t>How was Teesside affected by WW2?</a:t>
            </a:r>
            <a:endParaRPr sz="1700">
              <a:solidFill>
                <a:srgbClr val="FFFFFF"/>
              </a:solidFill>
              <a:latin typeface="Gill Sans"/>
              <a:ea typeface="Gill Sans"/>
              <a:cs typeface="Gill Sans"/>
              <a:sym typeface="Gill Sans"/>
            </a:endParaRPr>
          </a:p>
        </p:txBody>
      </p:sp>
      <p:sp>
        <p:nvSpPr>
          <p:cNvPr id="225" name="Google Shape;225;p25"/>
          <p:cNvSpPr txBox="1"/>
          <p:nvPr/>
        </p:nvSpPr>
        <p:spPr>
          <a:xfrm>
            <a:off x="2039625" y="1130875"/>
            <a:ext cx="6058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226" name="Google Shape;226;p25"/>
          <p:cNvSpPr txBox="1"/>
          <p:nvPr/>
        </p:nvSpPr>
        <p:spPr>
          <a:xfrm>
            <a:off x="288925" y="1488500"/>
            <a:ext cx="2734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227" name="Google Shape;227;p25"/>
          <p:cNvSpPr txBox="1"/>
          <p:nvPr/>
        </p:nvSpPr>
        <p:spPr>
          <a:xfrm>
            <a:off x="168300" y="1408775"/>
            <a:ext cx="6288900" cy="2816700"/>
          </a:xfrm>
          <a:prstGeom prst="rect">
            <a:avLst/>
          </a:prstGeom>
          <a:solidFill>
            <a:srgbClr val="FFF2CC"/>
          </a:solid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sz="1900" b="1" u="sng">
                <a:latin typeface="Gill Sans"/>
                <a:ea typeface="Gill Sans"/>
                <a:cs typeface="Gill Sans"/>
                <a:sym typeface="Gill Sans"/>
              </a:rPr>
              <a:t>Evaluation</a:t>
            </a:r>
            <a:endParaRPr sz="1900" b="1" u="sng">
              <a:latin typeface="Gill Sans"/>
              <a:ea typeface="Gill Sans"/>
              <a:cs typeface="Gill Sans"/>
              <a:sym typeface="Gill Sans"/>
            </a:endParaRPr>
          </a:p>
          <a:p>
            <a:pPr marL="0" lvl="0" indent="0" algn="l" rtl="0">
              <a:spcBef>
                <a:spcPts val="0"/>
              </a:spcBef>
              <a:spcAft>
                <a:spcPts val="0"/>
              </a:spcAft>
              <a:buNone/>
            </a:pPr>
            <a:endParaRPr sz="1900" b="1" u="sng">
              <a:latin typeface="Gill Sans"/>
              <a:ea typeface="Gill Sans"/>
              <a:cs typeface="Gill Sans"/>
              <a:sym typeface="Gill Sans"/>
            </a:endParaRPr>
          </a:p>
          <a:p>
            <a:pPr marL="0" lvl="0" indent="0" algn="l" rtl="0">
              <a:spcBef>
                <a:spcPts val="0"/>
              </a:spcBef>
              <a:spcAft>
                <a:spcPts val="0"/>
              </a:spcAft>
              <a:buNone/>
            </a:pPr>
            <a:r>
              <a:rPr lang="en-GB" sz="1900">
                <a:latin typeface="Gill Sans"/>
                <a:ea typeface="Gill Sans"/>
                <a:cs typeface="Gill Sans"/>
                <a:sym typeface="Gill Sans"/>
              </a:rPr>
              <a:t>Which method of preparation do you think would have been the most effective?</a:t>
            </a:r>
            <a:endParaRPr sz="1900">
              <a:latin typeface="Gill Sans"/>
              <a:ea typeface="Gill Sans"/>
              <a:cs typeface="Gill Sans"/>
              <a:sym typeface="Gill Sans"/>
            </a:endParaRPr>
          </a:p>
          <a:p>
            <a:pPr marL="0" lvl="0" indent="0" algn="l" rtl="0">
              <a:spcBef>
                <a:spcPts val="0"/>
              </a:spcBef>
              <a:spcAft>
                <a:spcPts val="0"/>
              </a:spcAft>
              <a:buNone/>
            </a:pPr>
            <a:endParaRPr sz="1900">
              <a:latin typeface="Gill Sans"/>
              <a:ea typeface="Gill Sans"/>
              <a:cs typeface="Gill Sans"/>
              <a:sym typeface="Gill Sans"/>
            </a:endParaRPr>
          </a:p>
          <a:p>
            <a:pPr marL="0" lvl="0" indent="0" algn="l" rtl="0">
              <a:spcBef>
                <a:spcPts val="0"/>
              </a:spcBef>
              <a:spcAft>
                <a:spcPts val="0"/>
              </a:spcAft>
              <a:buNone/>
            </a:pPr>
            <a:r>
              <a:rPr lang="en-GB" sz="1900" i="1">
                <a:latin typeface="Gill Sans"/>
                <a:ea typeface="Gill Sans"/>
                <a:cs typeface="Gill Sans"/>
                <a:sym typeface="Gill Sans"/>
              </a:rPr>
              <a:t>I believe the method of preparation that would have been the most effective was….because…</a:t>
            </a:r>
            <a:endParaRPr sz="1900" i="1">
              <a:latin typeface="Gill Sans"/>
              <a:ea typeface="Gill Sans"/>
              <a:cs typeface="Gill Sans"/>
              <a:sym typeface="Gill Sans"/>
            </a:endParaRPr>
          </a:p>
          <a:p>
            <a:pPr marL="0" lvl="0" indent="0" algn="l" rtl="0">
              <a:spcBef>
                <a:spcPts val="0"/>
              </a:spcBef>
              <a:spcAft>
                <a:spcPts val="0"/>
              </a:spcAft>
              <a:buNone/>
            </a:pPr>
            <a:endParaRPr sz="1900" i="1">
              <a:latin typeface="Gill Sans"/>
              <a:ea typeface="Gill Sans"/>
              <a:cs typeface="Gill Sans"/>
              <a:sym typeface="Gill Sans"/>
            </a:endParaRPr>
          </a:p>
          <a:p>
            <a:pPr marL="0" lvl="0" indent="0" algn="l" rtl="0">
              <a:spcBef>
                <a:spcPts val="0"/>
              </a:spcBef>
              <a:spcAft>
                <a:spcPts val="0"/>
              </a:spcAft>
              <a:buNone/>
            </a:pPr>
            <a:endParaRPr sz="1900" i="1">
              <a:latin typeface="Gill Sans"/>
              <a:ea typeface="Gill Sans"/>
              <a:cs typeface="Gill Sans"/>
              <a:sym typeface="Gill Sans"/>
            </a:endParaRPr>
          </a:p>
        </p:txBody>
      </p:sp>
      <p:sp>
        <p:nvSpPr>
          <p:cNvPr id="228" name="Google Shape;228;p25"/>
          <p:cNvSpPr txBox="1"/>
          <p:nvPr/>
        </p:nvSpPr>
        <p:spPr>
          <a:xfrm>
            <a:off x="293575" y="888950"/>
            <a:ext cx="8551500" cy="461700"/>
          </a:xfrm>
          <a:prstGeom prst="rect">
            <a:avLst/>
          </a:prstGeom>
          <a:solidFill>
            <a:srgbClr val="D9EAD3"/>
          </a:solid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GB" sz="1800" b="1" u="sng">
                <a:latin typeface="Gill Sans"/>
                <a:ea typeface="Gill Sans"/>
                <a:cs typeface="Gill Sans"/>
                <a:sym typeface="Gill Sans"/>
              </a:rPr>
              <a:t>How did Teesside prepare for World War Two?</a:t>
            </a:r>
            <a:endParaRPr sz="1800" b="1" u="sng">
              <a:latin typeface="Gill Sans"/>
              <a:ea typeface="Gill Sans"/>
              <a:cs typeface="Gill Sans"/>
              <a:sym typeface="Gill Sans"/>
            </a:endParaRPr>
          </a:p>
        </p:txBody>
      </p:sp>
      <p:pic>
        <p:nvPicPr>
          <p:cNvPr id="229" name="Google Shape;229;p25"/>
          <p:cNvPicPr preferRelativeResize="0"/>
          <p:nvPr/>
        </p:nvPicPr>
        <p:blipFill rotWithShape="1">
          <a:blip r:embed="rId5" cstate="screen">
            <a:alphaModFix/>
            <a:extLst>
              <a:ext uri="{28A0092B-C50C-407E-A947-70E740481C1C}">
                <a14:useLocalDpi xmlns:a14="http://schemas.microsoft.com/office/drawing/2010/main"/>
              </a:ext>
            </a:extLst>
          </a:blip>
          <a:srcRect t="28904" b="10231"/>
          <a:stretch/>
        </p:blipFill>
        <p:spPr>
          <a:xfrm>
            <a:off x="7006300" y="3388250"/>
            <a:ext cx="2015725" cy="1635826"/>
          </a:xfrm>
          <a:prstGeom prst="rect">
            <a:avLst/>
          </a:prstGeom>
          <a:noFill/>
          <a:ln>
            <a:noFill/>
          </a:ln>
        </p:spPr>
      </p:pic>
      <p:pic>
        <p:nvPicPr>
          <p:cNvPr id="230" name="Google Shape;230;p25"/>
          <p:cNvPicPr preferRelativeResize="0"/>
          <p:nvPr/>
        </p:nvPicPr>
        <p:blipFill>
          <a:blip r:embed="rId6">
            <a:alphaModFix/>
          </a:blip>
          <a:stretch>
            <a:fillRect/>
          </a:stretch>
        </p:blipFill>
        <p:spPr>
          <a:xfrm>
            <a:off x="6524250" y="1403575"/>
            <a:ext cx="2497782" cy="18896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Shape 234"/>
        <p:cNvGrpSpPr/>
        <p:nvPr/>
      </p:nvGrpSpPr>
      <p:grpSpPr>
        <a:xfrm>
          <a:off x="0" y="0"/>
          <a:ext cx="0" cy="0"/>
          <a:chOff x="0" y="0"/>
          <a:chExt cx="0" cy="0"/>
        </a:xfrm>
      </p:grpSpPr>
      <p:sp>
        <p:nvSpPr>
          <p:cNvPr id="235" name="Google Shape;235;p26"/>
          <p:cNvSpPr txBox="1"/>
          <p:nvPr/>
        </p:nvSpPr>
        <p:spPr>
          <a:xfrm>
            <a:off x="262000" y="278875"/>
            <a:ext cx="8572500" cy="3140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500" b="1" u="sng">
                <a:latin typeface="Gill Sans"/>
                <a:ea typeface="Gill Sans"/>
                <a:cs typeface="Gill Sans"/>
                <a:sym typeface="Gill Sans"/>
              </a:rPr>
              <a:t>Pill boxes</a:t>
            </a:r>
            <a:endParaRPr sz="1500" b="1" u="sng">
              <a:latin typeface="Gill Sans"/>
              <a:ea typeface="Gill Sans"/>
              <a:cs typeface="Gill Sans"/>
              <a:sym typeface="Gill Sans"/>
            </a:endParaRPr>
          </a:p>
          <a:p>
            <a:pPr marL="0" lvl="0" indent="0" algn="l" rtl="0">
              <a:spcBef>
                <a:spcPts val="0"/>
              </a:spcBef>
              <a:spcAft>
                <a:spcPts val="0"/>
              </a:spcAft>
              <a:buNone/>
            </a:pPr>
            <a:endParaRPr sz="1500">
              <a:latin typeface="Gill Sans"/>
              <a:ea typeface="Gill Sans"/>
              <a:cs typeface="Gill Sans"/>
              <a:sym typeface="Gill Sans"/>
            </a:endParaRPr>
          </a:p>
          <a:p>
            <a:pPr marL="0" lvl="0" indent="0" algn="l" rtl="0">
              <a:spcBef>
                <a:spcPts val="0"/>
              </a:spcBef>
              <a:spcAft>
                <a:spcPts val="0"/>
              </a:spcAft>
              <a:buNone/>
            </a:pPr>
            <a:r>
              <a:rPr lang="en-GB" sz="1500">
                <a:latin typeface="Gill Sans"/>
                <a:ea typeface="Gill Sans"/>
                <a:cs typeface="Gill Sans"/>
                <a:sym typeface="Gill Sans"/>
              </a:rPr>
              <a:t>Concrete ‘pill boxes’ were built for defence and were equipped with machine guns and the soldiers inside were armed with anti -tank rifles and bren guns. </a:t>
            </a:r>
            <a:endParaRPr sz="1500">
              <a:latin typeface="Gill Sans"/>
              <a:ea typeface="Gill Sans"/>
              <a:cs typeface="Gill Sans"/>
              <a:sym typeface="Gill Sans"/>
            </a:endParaRPr>
          </a:p>
          <a:p>
            <a:pPr marL="0" lvl="0" indent="0" algn="l" rtl="0">
              <a:spcBef>
                <a:spcPts val="0"/>
              </a:spcBef>
              <a:spcAft>
                <a:spcPts val="0"/>
              </a:spcAft>
              <a:buNone/>
            </a:pPr>
            <a:endParaRPr sz="1500">
              <a:latin typeface="Gill Sans"/>
              <a:ea typeface="Gill Sans"/>
              <a:cs typeface="Gill Sans"/>
              <a:sym typeface="Gill Sans"/>
            </a:endParaRPr>
          </a:p>
          <a:p>
            <a:pPr marL="0" lvl="0" indent="0" algn="l" rtl="0">
              <a:spcBef>
                <a:spcPts val="0"/>
              </a:spcBef>
              <a:spcAft>
                <a:spcPts val="0"/>
              </a:spcAft>
              <a:buNone/>
            </a:pPr>
            <a:r>
              <a:rPr lang="en-GB" sz="1500">
                <a:latin typeface="Gill Sans"/>
                <a:ea typeface="Gill Sans"/>
                <a:cs typeface="Gill Sans"/>
                <a:sym typeface="Gill Sans"/>
              </a:rPr>
              <a:t>They were called ‘pill boxes’ because of their shape, they looked like the boxes in which chemists supplied tablets during the war.</a:t>
            </a:r>
            <a:endParaRPr sz="1500">
              <a:latin typeface="Gill Sans"/>
              <a:ea typeface="Gill Sans"/>
              <a:cs typeface="Gill Sans"/>
              <a:sym typeface="Gill Sans"/>
            </a:endParaRPr>
          </a:p>
          <a:p>
            <a:pPr marL="0" lvl="0" indent="0" algn="l" rtl="0">
              <a:spcBef>
                <a:spcPts val="0"/>
              </a:spcBef>
              <a:spcAft>
                <a:spcPts val="0"/>
              </a:spcAft>
              <a:buNone/>
            </a:pPr>
            <a:endParaRPr sz="1500">
              <a:latin typeface="Gill Sans"/>
              <a:ea typeface="Gill Sans"/>
              <a:cs typeface="Gill Sans"/>
              <a:sym typeface="Gill Sans"/>
            </a:endParaRPr>
          </a:p>
          <a:p>
            <a:pPr marL="0" lvl="0" indent="0" algn="l" rtl="0">
              <a:spcBef>
                <a:spcPts val="0"/>
              </a:spcBef>
              <a:spcAft>
                <a:spcPts val="0"/>
              </a:spcAft>
              <a:buNone/>
            </a:pPr>
            <a:r>
              <a:rPr lang="en-GB" sz="1500">
                <a:latin typeface="Gill Sans"/>
                <a:ea typeface="Gill Sans"/>
                <a:cs typeface="Gill Sans"/>
                <a:sym typeface="Gill Sans"/>
              </a:rPr>
              <a:t>There are still original pill boxes in the area - for example at the South Gare in Redcar and by the train bridge in Marske.</a:t>
            </a:r>
            <a:endParaRPr sz="1500">
              <a:latin typeface="Gill Sans"/>
              <a:ea typeface="Gill Sans"/>
              <a:cs typeface="Gill Sans"/>
              <a:sym typeface="Gill Sans"/>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pic>
        <p:nvPicPr>
          <p:cNvPr id="236" name="Google Shape;236;p26"/>
          <p:cNvPicPr preferRelativeResize="0"/>
          <p:nvPr/>
        </p:nvPicPr>
        <p:blipFill rotWithShape="1">
          <a:blip r:embed="rId3" cstate="screen">
            <a:alphaModFix/>
            <a:extLst>
              <a:ext uri="{28A0092B-C50C-407E-A947-70E740481C1C}">
                <a14:useLocalDpi xmlns:a14="http://schemas.microsoft.com/office/drawing/2010/main"/>
              </a:ext>
            </a:extLst>
          </a:blip>
          <a:srcRect t="29636"/>
          <a:stretch/>
        </p:blipFill>
        <p:spPr>
          <a:xfrm>
            <a:off x="6093225" y="2466575"/>
            <a:ext cx="2741275" cy="2571750"/>
          </a:xfrm>
          <a:prstGeom prst="rect">
            <a:avLst/>
          </a:prstGeom>
          <a:noFill/>
          <a:ln>
            <a:noFill/>
          </a:ln>
        </p:spPr>
      </p:pic>
      <p:pic>
        <p:nvPicPr>
          <p:cNvPr id="237" name="Google Shape;237;p26"/>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2303650" y="2778425"/>
            <a:ext cx="3280674" cy="21967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Shape 241"/>
        <p:cNvGrpSpPr/>
        <p:nvPr/>
      </p:nvGrpSpPr>
      <p:grpSpPr>
        <a:xfrm>
          <a:off x="0" y="0"/>
          <a:ext cx="0" cy="0"/>
          <a:chOff x="0" y="0"/>
          <a:chExt cx="0" cy="0"/>
        </a:xfrm>
      </p:grpSpPr>
      <p:pic>
        <p:nvPicPr>
          <p:cNvPr id="242" name="Google Shape;242;p27"/>
          <p:cNvPicPr preferRelativeResize="0"/>
          <p:nvPr/>
        </p:nvPicPr>
        <p:blipFill>
          <a:blip r:embed="rId3">
            <a:alphaModFix/>
          </a:blip>
          <a:stretch>
            <a:fillRect/>
          </a:stretch>
        </p:blipFill>
        <p:spPr>
          <a:xfrm>
            <a:off x="268100" y="3087575"/>
            <a:ext cx="2497782" cy="1889675"/>
          </a:xfrm>
          <a:prstGeom prst="rect">
            <a:avLst/>
          </a:prstGeom>
          <a:noFill/>
          <a:ln>
            <a:noFill/>
          </a:ln>
        </p:spPr>
      </p:pic>
      <p:sp>
        <p:nvSpPr>
          <p:cNvPr id="243" name="Google Shape;243;p27"/>
          <p:cNvSpPr txBox="1"/>
          <p:nvPr/>
        </p:nvSpPr>
        <p:spPr>
          <a:xfrm>
            <a:off x="285750" y="163175"/>
            <a:ext cx="8572500" cy="338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500" b="1" u="sng">
                <a:latin typeface="Gill Sans"/>
                <a:ea typeface="Gill Sans"/>
                <a:cs typeface="Gill Sans"/>
                <a:sym typeface="Gill Sans"/>
              </a:rPr>
              <a:t>Anderson shelters</a:t>
            </a:r>
            <a:endParaRPr sz="1500" b="1" u="sng">
              <a:latin typeface="Gill Sans"/>
              <a:ea typeface="Gill Sans"/>
              <a:cs typeface="Gill Sans"/>
              <a:sym typeface="Gill Sans"/>
            </a:endParaRPr>
          </a:p>
          <a:p>
            <a:pPr marL="0" lvl="0" indent="0" algn="l" rtl="0">
              <a:spcBef>
                <a:spcPts val="0"/>
              </a:spcBef>
              <a:spcAft>
                <a:spcPts val="0"/>
              </a:spcAft>
              <a:buNone/>
            </a:pPr>
            <a:endParaRPr sz="1500">
              <a:latin typeface="Gill Sans"/>
              <a:ea typeface="Gill Sans"/>
              <a:cs typeface="Gill Sans"/>
              <a:sym typeface="Gill Sans"/>
            </a:endParaRPr>
          </a:p>
          <a:p>
            <a:pPr marL="0" lvl="0" indent="0" algn="l" rtl="0">
              <a:spcBef>
                <a:spcPts val="0"/>
              </a:spcBef>
              <a:spcAft>
                <a:spcPts val="0"/>
              </a:spcAft>
              <a:buNone/>
            </a:pPr>
            <a:r>
              <a:rPr lang="en-GB" sz="1500">
                <a:latin typeface="Gill Sans"/>
                <a:ea typeface="Gill Sans"/>
                <a:cs typeface="Gill Sans"/>
                <a:sym typeface="Gill Sans"/>
              </a:rPr>
              <a:t>These shelters were half buried in the ground with earth heaped on top to protect them from bomb blasts. </a:t>
            </a:r>
            <a:endParaRPr sz="1500">
              <a:latin typeface="Gill Sans"/>
              <a:ea typeface="Gill Sans"/>
              <a:cs typeface="Gill Sans"/>
              <a:sym typeface="Gill Sans"/>
            </a:endParaRPr>
          </a:p>
          <a:p>
            <a:pPr marL="0" lvl="0" indent="0" algn="l" rtl="0">
              <a:spcBef>
                <a:spcPts val="0"/>
              </a:spcBef>
              <a:spcAft>
                <a:spcPts val="0"/>
              </a:spcAft>
              <a:buNone/>
            </a:pPr>
            <a:endParaRPr sz="1500">
              <a:latin typeface="Gill Sans"/>
              <a:ea typeface="Gill Sans"/>
              <a:cs typeface="Gill Sans"/>
              <a:sym typeface="Gill Sans"/>
            </a:endParaRPr>
          </a:p>
          <a:p>
            <a:pPr marL="0" lvl="0" indent="0" algn="l" rtl="0">
              <a:spcBef>
                <a:spcPts val="0"/>
              </a:spcBef>
              <a:spcAft>
                <a:spcPts val="0"/>
              </a:spcAft>
              <a:buNone/>
            </a:pPr>
            <a:r>
              <a:rPr lang="en-GB" sz="1500">
                <a:latin typeface="Gill Sans"/>
                <a:ea typeface="Gill Sans"/>
                <a:cs typeface="Gill Sans"/>
                <a:sym typeface="Gill Sans"/>
              </a:rPr>
              <a:t>They were made from six corrugated iron sheets bolted together at the top with steel plates at either end.</a:t>
            </a:r>
            <a:endParaRPr sz="1500">
              <a:latin typeface="Gill Sans"/>
              <a:ea typeface="Gill Sans"/>
              <a:cs typeface="Gill Sans"/>
              <a:sym typeface="Gill Sans"/>
            </a:endParaRPr>
          </a:p>
          <a:p>
            <a:pPr marL="0" lvl="0" indent="0" algn="l" rtl="0">
              <a:spcBef>
                <a:spcPts val="0"/>
              </a:spcBef>
              <a:spcAft>
                <a:spcPts val="0"/>
              </a:spcAft>
              <a:buNone/>
            </a:pPr>
            <a:r>
              <a:rPr lang="en-GB" sz="1500">
                <a:latin typeface="Gill Sans"/>
                <a:ea typeface="Gill Sans"/>
                <a:cs typeface="Gill Sans"/>
                <a:sym typeface="Gill Sans"/>
              </a:rPr>
              <a:t>They measured 6ft 6in by 4ft 6in. </a:t>
            </a:r>
            <a:endParaRPr sz="1500">
              <a:latin typeface="Gill Sans"/>
              <a:ea typeface="Gill Sans"/>
              <a:cs typeface="Gill Sans"/>
              <a:sym typeface="Gill Sans"/>
            </a:endParaRPr>
          </a:p>
          <a:p>
            <a:pPr marL="0" lvl="0" indent="0" algn="l" rtl="0">
              <a:spcBef>
                <a:spcPts val="0"/>
              </a:spcBef>
              <a:spcAft>
                <a:spcPts val="0"/>
              </a:spcAft>
              <a:buNone/>
            </a:pPr>
            <a:endParaRPr sz="1500">
              <a:latin typeface="Gill Sans"/>
              <a:ea typeface="Gill Sans"/>
              <a:cs typeface="Gill Sans"/>
              <a:sym typeface="Gill Sans"/>
            </a:endParaRPr>
          </a:p>
          <a:p>
            <a:pPr marL="0" lvl="0" indent="0" algn="l" rtl="0">
              <a:spcBef>
                <a:spcPts val="0"/>
              </a:spcBef>
              <a:spcAft>
                <a:spcPts val="0"/>
              </a:spcAft>
              <a:buNone/>
            </a:pPr>
            <a:r>
              <a:rPr lang="en-GB" sz="1500">
                <a:latin typeface="Gill Sans"/>
                <a:ea typeface="Gill Sans"/>
                <a:cs typeface="Gill Sans"/>
                <a:sym typeface="Gill Sans"/>
              </a:rPr>
              <a:t>Over 2 million Anderson shelters were issued to households and cost £7 but were supplied free of charge to people earning less than £5 a week in danger areas.</a:t>
            </a:r>
            <a:endParaRPr sz="1500">
              <a:latin typeface="Gill Sans"/>
              <a:ea typeface="Gill Sans"/>
              <a:cs typeface="Gill Sans"/>
              <a:sym typeface="Gill Sans"/>
            </a:endParaRPr>
          </a:p>
          <a:p>
            <a:pPr marL="0" lvl="0" indent="0" algn="l" rtl="0">
              <a:spcBef>
                <a:spcPts val="0"/>
              </a:spcBef>
              <a:spcAft>
                <a:spcPts val="0"/>
              </a:spcAft>
              <a:buNone/>
            </a:pPr>
            <a:endParaRPr sz="1500">
              <a:latin typeface="Gill Sans"/>
              <a:ea typeface="Gill Sans"/>
              <a:cs typeface="Gill Sans"/>
              <a:sym typeface="Gill Sans"/>
            </a:endParaRPr>
          </a:p>
          <a:p>
            <a:pPr marL="0" lvl="0" indent="0" algn="l" rtl="0">
              <a:spcBef>
                <a:spcPts val="0"/>
              </a:spcBef>
              <a:spcAft>
                <a:spcPts val="0"/>
              </a:spcAft>
              <a:buNone/>
            </a:pPr>
            <a:r>
              <a:rPr lang="en-GB" sz="1500">
                <a:latin typeface="Gill Sans"/>
                <a:ea typeface="Gill Sans"/>
                <a:cs typeface="Gill Sans"/>
                <a:sym typeface="Gill Sans"/>
              </a:rPr>
              <a:t>During a air-raid a siren would sound to warn the area and people would leave their homes and take cover in their Anderson shelter.</a:t>
            </a:r>
            <a:endParaRPr sz="1500">
              <a:latin typeface="Gill Sans"/>
              <a:ea typeface="Gill Sans"/>
              <a:cs typeface="Gill Sans"/>
              <a:sym typeface="Gill Sans"/>
            </a:endParaRPr>
          </a:p>
          <a:p>
            <a:pPr marL="0" lvl="0" indent="0" algn="l" rtl="0">
              <a:spcBef>
                <a:spcPts val="0"/>
              </a:spcBef>
              <a:spcAft>
                <a:spcPts val="0"/>
              </a:spcAft>
              <a:buNone/>
            </a:pPr>
            <a:endParaRPr/>
          </a:p>
          <a:p>
            <a:pPr marL="0" lvl="0" indent="0" algn="l" rtl="0">
              <a:spcBef>
                <a:spcPts val="0"/>
              </a:spcBef>
              <a:spcAft>
                <a:spcPts val="0"/>
              </a:spcAft>
              <a:buNone/>
            </a:pPr>
            <a:endParaRPr/>
          </a:p>
        </p:txBody>
      </p:sp>
      <p:pic>
        <p:nvPicPr>
          <p:cNvPr id="244" name="Google Shape;244;p27"/>
          <p:cNvPicPr preferRelativeResize="0"/>
          <p:nvPr/>
        </p:nvPicPr>
        <p:blipFill>
          <a:blip r:embed="rId4">
            <a:alphaModFix/>
          </a:blip>
          <a:stretch>
            <a:fillRect/>
          </a:stretch>
        </p:blipFill>
        <p:spPr>
          <a:xfrm>
            <a:off x="3367075" y="3028088"/>
            <a:ext cx="2409825" cy="1895475"/>
          </a:xfrm>
          <a:prstGeom prst="rect">
            <a:avLst/>
          </a:prstGeom>
          <a:noFill/>
          <a:ln>
            <a:noFill/>
          </a:ln>
        </p:spPr>
      </p:pic>
      <p:pic>
        <p:nvPicPr>
          <p:cNvPr id="245" name="Google Shape;245;p27"/>
          <p:cNvPicPr preferRelativeResize="0"/>
          <p:nvPr/>
        </p:nvPicPr>
        <p:blipFill>
          <a:blip r:embed="rId5">
            <a:alphaModFix/>
          </a:blip>
          <a:stretch>
            <a:fillRect/>
          </a:stretch>
        </p:blipFill>
        <p:spPr>
          <a:xfrm>
            <a:off x="6378100" y="3028100"/>
            <a:ext cx="2381250" cy="17907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Shape 249"/>
        <p:cNvGrpSpPr/>
        <p:nvPr/>
      </p:nvGrpSpPr>
      <p:grpSpPr>
        <a:xfrm>
          <a:off x="0" y="0"/>
          <a:ext cx="0" cy="0"/>
          <a:chOff x="0" y="0"/>
          <a:chExt cx="0" cy="0"/>
        </a:xfrm>
      </p:grpSpPr>
      <p:sp>
        <p:nvSpPr>
          <p:cNvPr id="250" name="Google Shape;250;p28"/>
          <p:cNvSpPr txBox="1"/>
          <p:nvPr/>
        </p:nvSpPr>
        <p:spPr>
          <a:xfrm>
            <a:off x="285750" y="163175"/>
            <a:ext cx="5193300" cy="3570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500" b="1" u="sng">
                <a:latin typeface="Gill Sans"/>
                <a:ea typeface="Gill Sans"/>
                <a:cs typeface="Gill Sans"/>
                <a:sym typeface="Gill Sans"/>
              </a:rPr>
              <a:t>Home Guard</a:t>
            </a:r>
            <a:endParaRPr sz="1500" b="1" u="sng">
              <a:latin typeface="Gill Sans"/>
              <a:ea typeface="Gill Sans"/>
              <a:cs typeface="Gill Sans"/>
              <a:sym typeface="Gill Sans"/>
            </a:endParaRPr>
          </a:p>
          <a:p>
            <a:pPr marL="0" lvl="0" indent="0" algn="l" rtl="0">
              <a:spcBef>
                <a:spcPts val="0"/>
              </a:spcBef>
              <a:spcAft>
                <a:spcPts val="0"/>
              </a:spcAft>
              <a:buNone/>
            </a:pPr>
            <a:endParaRPr sz="1500" b="1" u="sng">
              <a:latin typeface="Gill Sans"/>
              <a:ea typeface="Gill Sans"/>
              <a:cs typeface="Gill Sans"/>
              <a:sym typeface="Gill Sans"/>
            </a:endParaRPr>
          </a:p>
          <a:p>
            <a:pPr marL="0" lvl="0" indent="0" algn="l" rtl="0">
              <a:spcBef>
                <a:spcPts val="0"/>
              </a:spcBef>
              <a:spcAft>
                <a:spcPts val="0"/>
              </a:spcAft>
              <a:buNone/>
            </a:pPr>
            <a:r>
              <a:rPr lang="en-GB" sz="1500">
                <a:latin typeface="Gill Sans"/>
                <a:ea typeface="Gill Sans"/>
                <a:cs typeface="Gill Sans"/>
                <a:sym typeface="Gill Sans"/>
              </a:rPr>
              <a:t>The Home Guard were volunteers who defended the five thousand miles of British coastline in the event of an invasion by Germany.</a:t>
            </a:r>
            <a:endParaRPr sz="1500">
              <a:latin typeface="Gill Sans"/>
              <a:ea typeface="Gill Sans"/>
              <a:cs typeface="Gill Sans"/>
              <a:sym typeface="Gill Sans"/>
            </a:endParaRPr>
          </a:p>
          <a:p>
            <a:pPr marL="0" lvl="0" indent="0" algn="l" rtl="0">
              <a:spcBef>
                <a:spcPts val="0"/>
              </a:spcBef>
              <a:spcAft>
                <a:spcPts val="0"/>
              </a:spcAft>
              <a:buNone/>
            </a:pPr>
            <a:endParaRPr sz="1500">
              <a:latin typeface="Gill Sans"/>
              <a:ea typeface="Gill Sans"/>
              <a:cs typeface="Gill Sans"/>
              <a:sym typeface="Gill Sans"/>
            </a:endParaRPr>
          </a:p>
          <a:p>
            <a:pPr marL="0" lvl="0" indent="0" algn="l" rtl="0">
              <a:spcBef>
                <a:spcPts val="0"/>
              </a:spcBef>
              <a:spcAft>
                <a:spcPts val="0"/>
              </a:spcAft>
              <a:buNone/>
            </a:pPr>
            <a:r>
              <a:rPr lang="en-GB" sz="1500">
                <a:latin typeface="Gill Sans"/>
                <a:ea typeface="Gill Sans"/>
                <a:cs typeface="Gill Sans"/>
                <a:sym typeface="Gill Sans"/>
              </a:rPr>
              <a:t>Individuals who were exempt from normal military service, maybe due to disability or age, could volunteer instead with the Home Guard. </a:t>
            </a:r>
            <a:endParaRPr sz="1500">
              <a:latin typeface="Gill Sans"/>
              <a:ea typeface="Gill Sans"/>
              <a:cs typeface="Gill Sans"/>
              <a:sym typeface="Gill Sans"/>
            </a:endParaRPr>
          </a:p>
          <a:p>
            <a:pPr marL="0" lvl="0" indent="0" algn="l" rtl="0">
              <a:spcBef>
                <a:spcPts val="0"/>
              </a:spcBef>
              <a:spcAft>
                <a:spcPts val="0"/>
              </a:spcAft>
              <a:buNone/>
            </a:pPr>
            <a:endParaRPr sz="1500" b="1" u="sng">
              <a:latin typeface="Gill Sans"/>
              <a:ea typeface="Gill Sans"/>
              <a:cs typeface="Gill Sans"/>
              <a:sym typeface="Gill Sans"/>
            </a:endParaRPr>
          </a:p>
          <a:p>
            <a:pPr marL="0" lvl="0" indent="0" algn="l" rtl="0">
              <a:spcBef>
                <a:spcPts val="0"/>
              </a:spcBef>
              <a:spcAft>
                <a:spcPts val="0"/>
              </a:spcAft>
              <a:buNone/>
            </a:pPr>
            <a:r>
              <a:rPr lang="en-GB">
                <a:latin typeface="Gill Sans"/>
                <a:ea typeface="Gill Sans"/>
                <a:cs typeface="Gill Sans"/>
                <a:sym typeface="Gill Sans"/>
              </a:rPr>
              <a:t>At its peak it had 1.7 million members.</a:t>
            </a:r>
            <a:endParaRPr>
              <a:latin typeface="Gill Sans"/>
              <a:ea typeface="Gill Sans"/>
              <a:cs typeface="Gill Sans"/>
              <a:sym typeface="Gill Sans"/>
            </a:endParaRPr>
          </a:p>
          <a:p>
            <a:pPr marL="0" lvl="0" indent="0" algn="l" rtl="0">
              <a:spcBef>
                <a:spcPts val="0"/>
              </a:spcBef>
              <a:spcAft>
                <a:spcPts val="0"/>
              </a:spcAft>
              <a:buNone/>
            </a:pPr>
            <a:endParaRPr>
              <a:latin typeface="Gill Sans"/>
              <a:ea typeface="Gill Sans"/>
              <a:cs typeface="Gill Sans"/>
              <a:sym typeface="Gill Sans"/>
            </a:endParaRPr>
          </a:p>
          <a:p>
            <a:pPr marL="0" lvl="0" indent="0" algn="l" rtl="0">
              <a:spcBef>
                <a:spcPts val="0"/>
              </a:spcBef>
              <a:spcAft>
                <a:spcPts val="0"/>
              </a:spcAft>
              <a:buNone/>
            </a:pPr>
            <a:r>
              <a:rPr lang="en-GB">
                <a:latin typeface="Gill Sans"/>
                <a:ea typeface="Gill Sans"/>
                <a:cs typeface="Gill Sans"/>
                <a:sym typeface="Gill Sans"/>
              </a:rPr>
              <a:t>The Home Guard defended key targets such as factories, explosive stores, beaches and sea fronts. At night they patrolled fields in which enemy gliders or paratroopers might land.</a:t>
            </a:r>
            <a:endParaRPr>
              <a:latin typeface="Gill Sans"/>
              <a:ea typeface="Gill Sans"/>
              <a:cs typeface="Gill Sans"/>
              <a:sym typeface="Gill Sans"/>
            </a:endParaRPr>
          </a:p>
        </p:txBody>
      </p:sp>
      <p:pic>
        <p:nvPicPr>
          <p:cNvPr id="251" name="Google Shape;251;p28"/>
          <p:cNvPicPr preferRelativeResize="0"/>
          <p:nvPr/>
        </p:nvPicPr>
        <p:blipFill>
          <a:blip r:embed="rId3">
            <a:alphaModFix/>
          </a:blip>
          <a:stretch>
            <a:fillRect/>
          </a:stretch>
        </p:blipFill>
        <p:spPr>
          <a:xfrm>
            <a:off x="5685100" y="163175"/>
            <a:ext cx="3248025" cy="1409700"/>
          </a:xfrm>
          <a:prstGeom prst="rect">
            <a:avLst/>
          </a:prstGeom>
          <a:noFill/>
          <a:ln>
            <a:noFill/>
          </a:ln>
        </p:spPr>
      </p:pic>
      <p:pic>
        <p:nvPicPr>
          <p:cNvPr id="252" name="Google Shape;252;p28"/>
          <p:cNvPicPr preferRelativeResize="0"/>
          <p:nvPr/>
        </p:nvPicPr>
        <p:blipFill>
          <a:blip r:embed="rId4">
            <a:alphaModFix/>
          </a:blip>
          <a:stretch>
            <a:fillRect/>
          </a:stretch>
        </p:blipFill>
        <p:spPr>
          <a:xfrm>
            <a:off x="6252050" y="2698100"/>
            <a:ext cx="2501975" cy="19106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Shape 256"/>
        <p:cNvGrpSpPr/>
        <p:nvPr/>
      </p:nvGrpSpPr>
      <p:grpSpPr>
        <a:xfrm>
          <a:off x="0" y="0"/>
          <a:ext cx="0" cy="0"/>
          <a:chOff x="0" y="0"/>
          <a:chExt cx="0" cy="0"/>
        </a:xfrm>
      </p:grpSpPr>
      <p:sp>
        <p:nvSpPr>
          <p:cNvPr id="257" name="Google Shape;257;p29"/>
          <p:cNvSpPr txBox="1"/>
          <p:nvPr/>
        </p:nvSpPr>
        <p:spPr>
          <a:xfrm>
            <a:off x="285750" y="163175"/>
            <a:ext cx="5193300" cy="410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500" b="1" u="sng">
                <a:latin typeface="Gill Sans"/>
                <a:ea typeface="Gill Sans"/>
                <a:cs typeface="Gill Sans"/>
                <a:sym typeface="Gill Sans"/>
              </a:rPr>
              <a:t>Starfish decoy sites</a:t>
            </a:r>
            <a:endParaRPr sz="1500" b="1" u="sng">
              <a:latin typeface="Gill Sans"/>
              <a:ea typeface="Gill Sans"/>
              <a:cs typeface="Gill Sans"/>
              <a:sym typeface="Gill Sans"/>
            </a:endParaRPr>
          </a:p>
          <a:p>
            <a:pPr marL="0" lvl="0" indent="0" algn="l" rtl="0">
              <a:spcBef>
                <a:spcPts val="0"/>
              </a:spcBef>
              <a:spcAft>
                <a:spcPts val="0"/>
              </a:spcAft>
              <a:buNone/>
            </a:pPr>
            <a:endParaRPr sz="1500" b="1" u="sng">
              <a:latin typeface="Gill Sans"/>
              <a:ea typeface="Gill Sans"/>
              <a:cs typeface="Gill Sans"/>
              <a:sym typeface="Gill Sans"/>
            </a:endParaRPr>
          </a:p>
          <a:p>
            <a:pPr marL="0" lvl="0" indent="0" algn="l" rtl="0">
              <a:spcBef>
                <a:spcPts val="0"/>
              </a:spcBef>
              <a:spcAft>
                <a:spcPts val="0"/>
              </a:spcAft>
              <a:buNone/>
            </a:pPr>
            <a:r>
              <a:rPr lang="en-GB" sz="1500">
                <a:latin typeface="Gill Sans"/>
                <a:ea typeface="Gill Sans"/>
                <a:cs typeface="Gill Sans"/>
                <a:sym typeface="Gill Sans"/>
              </a:rPr>
              <a:t>Starfish decoy sites were built to use light and fire to divert nighttime German bombers away from their intended targets. There was a starfish decoy site built on Guisborough Moor to protect industrial targets in Middlesbrough.</a:t>
            </a:r>
            <a:endParaRPr sz="1500">
              <a:latin typeface="Gill Sans"/>
              <a:ea typeface="Gill Sans"/>
              <a:cs typeface="Gill Sans"/>
              <a:sym typeface="Gill Sans"/>
            </a:endParaRPr>
          </a:p>
          <a:p>
            <a:pPr marL="0" lvl="0" indent="0" algn="l" rtl="0">
              <a:spcBef>
                <a:spcPts val="0"/>
              </a:spcBef>
              <a:spcAft>
                <a:spcPts val="0"/>
              </a:spcAft>
              <a:buNone/>
            </a:pPr>
            <a:endParaRPr sz="1500">
              <a:latin typeface="Gill Sans"/>
              <a:ea typeface="Gill Sans"/>
              <a:cs typeface="Gill Sans"/>
              <a:sym typeface="Gill Sans"/>
            </a:endParaRPr>
          </a:p>
          <a:p>
            <a:pPr marL="0" lvl="0" indent="0" algn="l" rtl="0">
              <a:spcBef>
                <a:spcPts val="0"/>
              </a:spcBef>
              <a:spcAft>
                <a:spcPts val="0"/>
              </a:spcAft>
              <a:buNone/>
            </a:pPr>
            <a:r>
              <a:rPr lang="en-GB" sz="1500">
                <a:latin typeface="Gill Sans"/>
                <a:ea typeface="Gill Sans"/>
                <a:cs typeface="Gill Sans"/>
                <a:sym typeface="Gill Sans"/>
              </a:rPr>
              <a:t>These decoys were large scale and were built to simulate a burning city. The aim was to divert the nighttime bombers from their intended targets so they would drop their bombs on the countryside.</a:t>
            </a:r>
            <a:endParaRPr sz="1500">
              <a:latin typeface="Gill Sans"/>
              <a:ea typeface="Gill Sans"/>
              <a:cs typeface="Gill Sans"/>
              <a:sym typeface="Gill Sans"/>
            </a:endParaRPr>
          </a:p>
          <a:p>
            <a:pPr marL="0" lvl="0" indent="0" algn="l" rtl="0">
              <a:spcBef>
                <a:spcPts val="0"/>
              </a:spcBef>
              <a:spcAft>
                <a:spcPts val="0"/>
              </a:spcAft>
              <a:buNone/>
            </a:pPr>
            <a:endParaRPr sz="1500">
              <a:latin typeface="Gill Sans"/>
              <a:ea typeface="Gill Sans"/>
              <a:cs typeface="Gill Sans"/>
              <a:sym typeface="Gill Sans"/>
            </a:endParaRPr>
          </a:p>
          <a:p>
            <a:pPr marL="0" lvl="0" indent="0" algn="l" rtl="0">
              <a:spcBef>
                <a:spcPts val="0"/>
              </a:spcBef>
              <a:spcAft>
                <a:spcPts val="0"/>
              </a:spcAft>
              <a:buNone/>
            </a:pPr>
            <a:r>
              <a:rPr lang="en-GB" sz="1500">
                <a:latin typeface="Gill Sans"/>
                <a:ea typeface="Gill Sans"/>
                <a:cs typeface="Gill Sans"/>
                <a:sym typeface="Gill Sans"/>
              </a:rPr>
              <a:t>The sites were controlled by bunkers and laid out to look like a fire bombed town. </a:t>
            </a:r>
            <a:endParaRPr sz="1500">
              <a:latin typeface="Gill Sans"/>
              <a:ea typeface="Gill Sans"/>
              <a:cs typeface="Gill Sans"/>
              <a:sym typeface="Gill Sans"/>
            </a:endParaRPr>
          </a:p>
          <a:p>
            <a:pPr marL="0" lvl="0" indent="0" algn="l" rtl="0">
              <a:spcBef>
                <a:spcPts val="0"/>
              </a:spcBef>
              <a:spcAft>
                <a:spcPts val="0"/>
              </a:spcAft>
              <a:buNone/>
            </a:pPr>
            <a:endParaRPr sz="1500">
              <a:latin typeface="Gill Sans"/>
              <a:ea typeface="Gill Sans"/>
              <a:cs typeface="Gill Sans"/>
              <a:sym typeface="Gill Sans"/>
            </a:endParaRPr>
          </a:p>
          <a:p>
            <a:pPr marL="0" lvl="0" indent="0" algn="l" rtl="0">
              <a:spcBef>
                <a:spcPts val="0"/>
              </a:spcBef>
              <a:spcAft>
                <a:spcPts val="0"/>
              </a:spcAft>
              <a:buNone/>
            </a:pPr>
            <a:r>
              <a:rPr lang="en-GB" sz="1500">
                <a:latin typeface="Gill Sans"/>
                <a:ea typeface="Gill Sans"/>
                <a:cs typeface="Gill Sans"/>
                <a:sym typeface="Gill Sans"/>
              </a:rPr>
              <a:t>By the end of the war there were 237 decoys protecting 81 towns and cities around the country.</a:t>
            </a:r>
            <a:endParaRPr sz="1500">
              <a:latin typeface="Gill Sans"/>
              <a:ea typeface="Gill Sans"/>
              <a:cs typeface="Gill Sans"/>
              <a:sym typeface="Gill Sans"/>
            </a:endParaRPr>
          </a:p>
        </p:txBody>
      </p:sp>
      <p:pic>
        <p:nvPicPr>
          <p:cNvPr id="258" name="Google Shape;258;p29"/>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631450" y="152400"/>
            <a:ext cx="3360150" cy="252011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pic>
        <p:nvPicPr>
          <p:cNvPr id="263" name="Google Shape;263;p3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68300" y="0"/>
            <a:ext cx="819113" cy="762725"/>
          </a:xfrm>
          <a:prstGeom prst="rect">
            <a:avLst/>
          </a:prstGeom>
          <a:noFill/>
          <a:ln>
            <a:noFill/>
          </a:ln>
        </p:spPr>
      </p:pic>
      <p:pic>
        <p:nvPicPr>
          <p:cNvPr id="264" name="Google Shape;264;p30"/>
          <p:cNvPicPr preferRelativeResize="0"/>
          <p:nvPr/>
        </p:nvPicPr>
        <p:blipFill rotWithShape="1">
          <a:blip r:embed="rId4">
            <a:alphaModFix/>
          </a:blip>
          <a:srcRect/>
          <a:stretch/>
        </p:blipFill>
        <p:spPr>
          <a:xfrm>
            <a:off x="1057275" y="1"/>
            <a:ext cx="8086725" cy="762725"/>
          </a:xfrm>
          <a:prstGeom prst="rect">
            <a:avLst/>
          </a:prstGeom>
          <a:noFill/>
          <a:ln>
            <a:noFill/>
          </a:ln>
        </p:spPr>
      </p:pic>
      <p:sp>
        <p:nvSpPr>
          <p:cNvPr id="265" name="Google Shape;265;p30"/>
          <p:cNvSpPr txBox="1"/>
          <p:nvPr/>
        </p:nvSpPr>
        <p:spPr>
          <a:xfrm>
            <a:off x="1057275" y="0"/>
            <a:ext cx="1380300" cy="451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900"/>
              <a:buFont typeface="Arial"/>
              <a:buNone/>
            </a:pPr>
            <a:r>
              <a:rPr lang="en-GB" sz="1900" b="1" i="0" u="none" strike="noStrike" cap="none">
                <a:solidFill>
                  <a:srgbClr val="FFFFFF"/>
                </a:solidFill>
                <a:latin typeface="Amatic SC"/>
                <a:ea typeface="Amatic SC"/>
                <a:cs typeface="Amatic SC"/>
                <a:sym typeface="Amatic SC"/>
              </a:rPr>
              <a:t>TOPIC QUESTION:</a:t>
            </a:r>
            <a:endParaRPr sz="1900" b="1" i="0" u="none" strike="noStrike" cap="none">
              <a:solidFill>
                <a:srgbClr val="FFFFFF"/>
              </a:solidFill>
              <a:latin typeface="Amatic SC"/>
              <a:ea typeface="Amatic SC"/>
              <a:cs typeface="Amatic SC"/>
              <a:sym typeface="Amatic SC"/>
            </a:endParaRPr>
          </a:p>
        </p:txBody>
      </p:sp>
      <p:sp>
        <p:nvSpPr>
          <p:cNvPr id="266" name="Google Shape;266;p30"/>
          <p:cNvSpPr txBox="1"/>
          <p:nvPr/>
        </p:nvSpPr>
        <p:spPr>
          <a:xfrm>
            <a:off x="1110525" y="379025"/>
            <a:ext cx="1380300" cy="451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900"/>
              <a:buFont typeface="Arial"/>
              <a:buNone/>
            </a:pPr>
            <a:r>
              <a:rPr lang="en-GB" sz="1900" b="1" i="0" u="none" strike="noStrike" cap="none">
                <a:solidFill>
                  <a:srgbClr val="FFFFFF"/>
                </a:solidFill>
                <a:latin typeface="Amatic SC"/>
                <a:ea typeface="Amatic SC"/>
                <a:cs typeface="Amatic SC"/>
                <a:sym typeface="Amatic SC"/>
              </a:rPr>
              <a:t>TOPIC QUESTION:</a:t>
            </a:r>
            <a:endParaRPr sz="1900" b="1" i="0" u="none" strike="noStrike" cap="none">
              <a:solidFill>
                <a:srgbClr val="FFFFFF"/>
              </a:solidFill>
              <a:latin typeface="Amatic SC"/>
              <a:ea typeface="Amatic SC"/>
              <a:cs typeface="Amatic SC"/>
              <a:sym typeface="Amatic SC"/>
            </a:endParaRPr>
          </a:p>
        </p:txBody>
      </p:sp>
      <p:sp>
        <p:nvSpPr>
          <p:cNvPr id="267" name="Google Shape;267;p30"/>
          <p:cNvSpPr txBox="1"/>
          <p:nvPr/>
        </p:nvSpPr>
        <p:spPr>
          <a:xfrm>
            <a:off x="2363225" y="103200"/>
            <a:ext cx="65802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700">
                <a:solidFill>
                  <a:srgbClr val="FFFFFF"/>
                </a:solidFill>
                <a:latin typeface="Gill Sans"/>
                <a:ea typeface="Gill Sans"/>
                <a:cs typeface="Gill Sans"/>
                <a:sym typeface="Gill Sans"/>
              </a:rPr>
              <a:t>What are the causes and significant events of World War Two?</a:t>
            </a:r>
            <a:endParaRPr sz="1700">
              <a:solidFill>
                <a:srgbClr val="FFFFFF"/>
              </a:solidFill>
              <a:latin typeface="Gill Sans"/>
              <a:ea typeface="Gill Sans"/>
              <a:cs typeface="Gill Sans"/>
              <a:sym typeface="Gill Sans"/>
            </a:endParaRPr>
          </a:p>
          <a:p>
            <a:pPr marL="0" lvl="0" indent="0" algn="l" rtl="0">
              <a:spcBef>
                <a:spcPts val="0"/>
              </a:spcBef>
              <a:spcAft>
                <a:spcPts val="0"/>
              </a:spcAft>
              <a:buNone/>
            </a:pPr>
            <a:r>
              <a:rPr lang="en-GB" sz="1700">
                <a:solidFill>
                  <a:srgbClr val="FFFFFF"/>
                </a:solidFill>
                <a:latin typeface="Gill Sans"/>
                <a:ea typeface="Gill Sans"/>
                <a:cs typeface="Gill Sans"/>
                <a:sym typeface="Gill Sans"/>
              </a:rPr>
              <a:t>How was Teesside affected by WW2?</a:t>
            </a:r>
            <a:endParaRPr sz="1700">
              <a:solidFill>
                <a:srgbClr val="FFFFFF"/>
              </a:solidFill>
              <a:latin typeface="Gill Sans"/>
              <a:ea typeface="Gill Sans"/>
              <a:cs typeface="Gill Sans"/>
              <a:sym typeface="Gill Sans"/>
            </a:endParaRPr>
          </a:p>
        </p:txBody>
      </p:sp>
      <p:sp>
        <p:nvSpPr>
          <p:cNvPr id="268" name="Google Shape;268;p30"/>
          <p:cNvSpPr txBox="1"/>
          <p:nvPr/>
        </p:nvSpPr>
        <p:spPr>
          <a:xfrm>
            <a:off x="2039625" y="1130875"/>
            <a:ext cx="6058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269" name="Google Shape;269;p30"/>
          <p:cNvSpPr txBox="1"/>
          <p:nvPr/>
        </p:nvSpPr>
        <p:spPr>
          <a:xfrm>
            <a:off x="288925" y="1531075"/>
            <a:ext cx="2734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270" name="Google Shape;270;p30"/>
          <p:cNvPicPr preferRelativeResize="0"/>
          <p:nvPr/>
        </p:nvPicPr>
        <p:blipFill>
          <a:blip r:embed="rId5">
            <a:alphaModFix/>
          </a:blip>
          <a:stretch>
            <a:fillRect/>
          </a:stretch>
        </p:blipFill>
        <p:spPr>
          <a:xfrm>
            <a:off x="0" y="895100"/>
            <a:ext cx="3752850" cy="1219200"/>
          </a:xfrm>
          <a:prstGeom prst="rect">
            <a:avLst/>
          </a:prstGeom>
          <a:noFill/>
          <a:ln>
            <a:noFill/>
          </a:ln>
        </p:spPr>
      </p:pic>
      <p:sp>
        <p:nvSpPr>
          <p:cNvPr id="271" name="Google Shape;271;p30"/>
          <p:cNvSpPr txBox="1"/>
          <p:nvPr/>
        </p:nvSpPr>
        <p:spPr>
          <a:xfrm>
            <a:off x="4311600" y="973100"/>
            <a:ext cx="4632000" cy="410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500">
                <a:latin typeface="Gill Sans"/>
                <a:ea typeface="Gill Sans"/>
                <a:cs typeface="Gill Sans"/>
                <a:sym typeface="Gill Sans"/>
              </a:rPr>
              <a:t>There is currently a project to build a wind farm off the coast of Redcar. Part of this project was to survey the land that is being affected (pipes running underground from the windfarm to the generator at Wilton).</a:t>
            </a:r>
            <a:endParaRPr sz="1500">
              <a:latin typeface="Gill Sans"/>
              <a:ea typeface="Gill Sans"/>
              <a:cs typeface="Gill Sans"/>
              <a:sym typeface="Gill Sans"/>
            </a:endParaRPr>
          </a:p>
          <a:p>
            <a:pPr marL="0" lvl="0" indent="0" algn="l" rtl="0">
              <a:spcBef>
                <a:spcPts val="0"/>
              </a:spcBef>
              <a:spcAft>
                <a:spcPts val="0"/>
              </a:spcAft>
              <a:buNone/>
            </a:pPr>
            <a:endParaRPr sz="1500">
              <a:latin typeface="Gill Sans"/>
              <a:ea typeface="Gill Sans"/>
              <a:cs typeface="Gill Sans"/>
              <a:sym typeface="Gill Sans"/>
            </a:endParaRPr>
          </a:p>
          <a:p>
            <a:pPr marL="0" lvl="0" indent="0" algn="l" rtl="0">
              <a:spcBef>
                <a:spcPts val="0"/>
              </a:spcBef>
              <a:spcAft>
                <a:spcPts val="0"/>
              </a:spcAft>
              <a:buNone/>
            </a:pPr>
            <a:r>
              <a:rPr lang="en-GB" sz="1500">
                <a:latin typeface="Gill Sans"/>
                <a:ea typeface="Gill Sans"/>
                <a:cs typeface="Gill Sans"/>
                <a:sym typeface="Gill Sans"/>
              </a:rPr>
              <a:t>In June 2021, an archeological survey in the farmers field next to Bydales found evidence of trenches. During World War One, Marske had an aerodrome and army barracks but what was found recently is from World War Two.</a:t>
            </a:r>
            <a:endParaRPr sz="1500">
              <a:latin typeface="Gill Sans"/>
              <a:ea typeface="Gill Sans"/>
              <a:cs typeface="Gill Sans"/>
              <a:sym typeface="Gill Sans"/>
            </a:endParaRPr>
          </a:p>
          <a:p>
            <a:pPr marL="0" lvl="0" indent="0" algn="l" rtl="0">
              <a:spcBef>
                <a:spcPts val="0"/>
              </a:spcBef>
              <a:spcAft>
                <a:spcPts val="0"/>
              </a:spcAft>
              <a:buNone/>
            </a:pPr>
            <a:endParaRPr sz="1500">
              <a:latin typeface="Gill Sans"/>
              <a:ea typeface="Gill Sans"/>
              <a:cs typeface="Gill Sans"/>
              <a:sym typeface="Gill Sans"/>
            </a:endParaRPr>
          </a:p>
          <a:p>
            <a:pPr marL="0" lvl="0" indent="0" algn="l" rtl="0">
              <a:spcBef>
                <a:spcPts val="0"/>
              </a:spcBef>
              <a:spcAft>
                <a:spcPts val="0"/>
              </a:spcAft>
              <a:buNone/>
            </a:pPr>
            <a:r>
              <a:rPr lang="en-GB" sz="1500">
                <a:latin typeface="Gill Sans"/>
                <a:ea typeface="Gill Sans"/>
                <a:cs typeface="Gill Sans"/>
                <a:sym typeface="Gill Sans"/>
              </a:rPr>
              <a:t>Although the army in World War Two did not fight in the trenches, like World War One, they were taught how to dig the trenches in a zig zag formation and some Historians have suggested that they used these practice trenches to practice dropping bombs. This is possibly what they did here in Marske.</a:t>
            </a:r>
            <a:endParaRPr sz="1500"/>
          </a:p>
        </p:txBody>
      </p:sp>
      <p:pic>
        <p:nvPicPr>
          <p:cNvPr id="272" name="Google Shape;272;p30"/>
          <p:cNvPicPr preferRelativeResize="0"/>
          <p:nvPr/>
        </p:nvPicPr>
        <p:blipFill>
          <a:blip r:embed="rId6">
            <a:alphaModFix/>
          </a:blip>
          <a:stretch>
            <a:fillRect/>
          </a:stretch>
        </p:blipFill>
        <p:spPr>
          <a:xfrm>
            <a:off x="120625" y="2246675"/>
            <a:ext cx="2108325" cy="1403000"/>
          </a:xfrm>
          <a:prstGeom prst="rect">
            <a:avLst/>
          </a:prstGeom>
          <a:noFill/>
          <a:ln>
            <a:noFill/>
          </a:ln>
        </p:spPr>
      </p:pic>
      <p:pic>
        <p:nvPicPr>
          <p:cNvPr id="273" name="Google Shape;273;p30"/>
          <p:cNvPicPr preferRelativeResize="0"/>
          <p:nvPr/>
        </p:nvPicPr>
        <p:blipFill>
          <a:blip r:embed="rId7">
            <a:alphaModFix/>
          </a:blip>
          <a:stretch>
            <a:fillRect/>
          </a:stretch>
        </p:blipFill>
        <p:spPr>
          <a:xfrm>
            <a:off x="2271825" y="2246675"/>
            <a:ext cx="1847850" cy="24669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78" name="Google Shape;278;p31"/>
          <p:cNvPicPr preferRelativeResize="0"/>
          <p:nvPr/>
        </p:nvPicPr>
        <p:blipFill>
          <a:blip r:embed="rId3">
            <a:alphaModFix/>
          </a:blip>
          <a:stretch>
            <a:fillRect/>
          </a:stretch>
        </p:blipFill>
        <p:spPr>
          <a:xfrm>
            <a:off x="152400" y="152400"/>
            <a:ext cx="8839200" cy="464855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283" name="Google Shape;283;p3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68300" y="0"/>
            <a:ext cx="819113" cy="762725"/>
          </a:xfrm>
          <a:prstGeom prst="rect">
            <a:avLst/>
          </a:prstGeom>
          <a:noFill/>
          <a:ln>
            <a:noFill/>
          </a:ln>
        </p:spPr>
      </p:pic>
      <p:pic>
        <p:nvPicPr>
          <p:cNvPr id="284" name="Google Shape;284;p32"/>
          <p:cNvPicPr preferRelativeResize="0"/>
          <p:nvPr/>
        </p:nvPicPr>
        <p:blipFill rotWithShape="1">
          <a:blip r:embed="rId4">
            <a:alphaModFix/>
          </a:blip>
          <a:srcRect/>
          <a:stretch/>
        </p:blipFill>
        <p:spPr>
          <a:xfrm>
            <a:off x="1057275" y="1"/>
            <a:ext cx="8086725" cy="762725"/>
          </a:xfrm>
          <a:prstGeom prst="rect">
            <a:avLst/>
          </a:prstGeom>
          <a:noFill/>
          <a:ln>
            <a:noFill/>
          </a:ln>
        </p:spPr>
      </p:pic>
      <p:sp>
        <p:nvSpPr>
          <p:cNvPr id="285" name="Google Shape;285;p32"/>
          <p:cNvSpPr txBox="1"/>
          <p:nvPr/>
        </p:nvSpPr>
        <p:spPr>
          <a:xfrm>
            <a:off x="1057275" y="0"/>
            <a:ext cx="1380300" cy="451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900"/>
              <a:buFont typeface="Arial"/>
              <a:buNone/>
            </a:pPr>
            <a:r>
              <a:rPr lang="en-GB" sz="1900" b="1" i="0" u="none" strike="noStrike" cap="none">
                <a:solidFill>
                  <a:srgbClr val="FFFFFF"/>
                </a:solidFill>
                <a:latin typeface="Amatic SC"/>
                <a:ea typeface="Amatic SC"/>
                <a:cs typeface="Amatic SC"/>
                <a:sym typeface="Amatic SC"/>
              </a:rPr>
              <a:t>TOPIC QUESTION:</a:t>
            </a:r>
            <a:endParaRPr sz="1900" b="1" i="0" u="none" strike="noStrike" cap="none">
              <a:solidFill>
                <a:srgbClr val="FFFFFF"/>
              </a:solidFill>
              <a:latin typeface="Amatic SC"/>
              <a:ea typeface="Amatic SC"/>
              <a:cs typeface="Amatic SC"/>
              <a:sym typeface="Amatic SC"/>
            </a:endParaRPr>
          </a:p>
        </p:txBody>
      </p:sp>
      <p:sp>
        <p:nvSpPr>
          <p:cNvPr id="286" name="Google Shape;286;p32"/>
          <p:cNvSpPr txBox="1"/>
          <p:nvPr/>
        </p:nvSpPr>
        <p:spPr>
          <a:xfrm>
            <a:off x="1110525" y="379025"/>
            <a:ext cx="1380300" cy="451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900"/>
              <a:buFont typeface="Arial"/>
              <a:buNone/>
            </a:pPr>
            <a:r>
              <a:rPr lang="en-GB" sz="1900" b="1" i="0" u="none" strike="noStrike" cap="none">
                <a:solidFill>
                  <a:srgbClr val="FFFFFF"/>
                </a:solidFill>
                <a:latin typeface="Amatic SC"/>
                <a:ea typeface="Amatic SC"/>
                <a:cs typeface="Amatic SC"/>
                <a:sym typeface="Amatic SC"/>
              </a:rPr>
              <a:t>TOPIC QUESTION:</a:t>
            </a:r>
            <a:endParaRPr sz="1900" b="1" i="0" u="none" strike="noStrike" cap="none">
              <a:solidFill>
                <a:srgbClr val="FFFFFF"/>
              </a:solidFill>
              <a:latin typeface="Amatic SC"/>
              <a:ea typeface="Amatic SC"/>
              <a:cs typeface="Amatic SC"/>
              <a:sym typeface="Amatic SC"/>
            </a:endParaRPr>
          </a:p>
        </p:txBody>
      </p:sp>
      <p:sp>
        <p:nvSpPr>
          <p:cNvPr id="287" name="Google Shape;287;p32"/>
          <p:cNvSpPr txBox="1"/>
          <p:nvPr/>
        </p:nvSpPr>
        <p:spPr>
          <a:xfrm>
            <a:off x="2363225" y="103200"/>
            <a:ext cx="65802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700">
                <a:solidFill>
                  <a:srgbClr val="FFFFFF"/>
                </a:solidFill>
                <a:latin typeface="Gill Sans"/>
                <a:ea typeface="Gill Sans"/>
                <a:cs typeface="Gill Sans"/>
                <a:sym typeface="Gill Sans"/>
              </a:rPr>
              <a:t>What are the causes and significant events of World War Two?</a:t>
            </a:r>
            <a:endParaRPr sz="1700">
              <a:solidFill>
                <a:srgbClr val="FFFFFF"/>
              </a:solidFill>
              <a:latin typeface="Gill Sans"/>
              <a:ea typeface="Gill Sans"/>
              <a:cs typeface="Gill Sans"/>
              <a:sym typeface="Gill Sans"/>
            </a:endParaRPr>
          </a:p>
          <a:p>
            <a:pPr marL="0" lvl="0" indent="0" algn="l" rtl="0">
              <a:spcBef>
                <a:spcPts val="0"/>
              </a:spcBef>
              <a:spcAft>
                <a:spcPts val="0"/>
              </a:spcAft>
              <a:buNone/>
            </a:pPr>
            <a:r>
              <a:rPr lang="en-GB" sz="1700">
                <a:solidFill>
                  <a:srgbClr val="FFFFFF"/>
                </a:solidFill>
                <a:latin typeface="Gill Sans"/>
                <a:ea typeface="Gill Sans"/>
                <a:cs typeface="Gill Sans"/>
                <a:sym typeface="Gill Sans"/>
              </a:rPr>
              <a:t>How was Teesside affected by WW2?</a:t>
            </a:r>
            <a:endParaRPr sz="1700">
              <a:solidFill>
                <a:srgbClr val="FFFFFF"/>
              </a:solidFill>
              <a:latin typeface="Gill Sans"/>
              <a:ea typeface="Gill Sans"/>
              <a:cs typeface="Gill Sans"/>
              <a:sym typeface="Gill Sans"/>
            </a:endParaRPr>
          </a:p>
        </p:txBody>
      </p:sp>
      <p:sp>
        <p:nvSpPr>
          <p:cNvPr id="288" name="Google Shape;288;p32"/>
          <p:cNvSpPr txBox="1"/>
          <p:nvPr/>
        </p:nvSpPr>
        <p:spPr>
          <a:xfrm>
            <a:off x="2039625" y="1130875"/>
            <a:ext cx="6058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289" name="Google Shape;289;p32"/>
          <p:cNvSpPr txBox="1"/>
          <p:nvPr/>
        </p:nvSpPr>
        <p:spPr>
          <a:xfrm>
            <a:off x="288925" y="1531075"/>
            <a:ext cx="2734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290" name="Google Shape;290;p32"/>
          <p:cNvSpPr txBox="1"/>
          <p:nvPr/>
        </p:nvSpPr>
        <p:spPr>
          <a:xfrm>
            <a:off x="157650" y="811200"/>
            <a:ext cx="6331200" cy="3986700"/>
          </a:xfrm>
          <a:prstGeom prst="rect">
            <a:avLst/>
          </a:prstGeom>
          <a:solidFill>
            <a:srgbClr val="FFF2CC"/>
          </a:solid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GB" sz="1900" b="1" u="sng">
                <a:latin typeface="Gill Sans"/>
                <a:ea typeface="Gill Sans"/>
                <a:cs typeface="Gill Sans"/>
                <a:sym typeface="Gill Sans"/>
              </a:rPr>
              <a:t>How was Teesside affected by World War Two?</a:t>
            </a:r>
            <a:endParaRPr sz="1900" b="1" u="sng">
              <a:latin typeface="Gill Sans"/>
              <a:ea typeface="Gill Sans"/>
              <a:cs typeface="Gill Sans"/>
              <a:sym typeface="Gill Sans"/>
            </a:endParaRPr>
          </a:p>
          <a:p>
            <a:pPr marL="0" lvl="0" indent="0" algn="l" rtl="0">
              <a:spcBef>
                <a:spcPts val="0"/>
              </a:spcBef>
              <a:spcAft>
                <a:spcPts val="0"/>
              </a:spcAft>
              <a:buNone/>
            </a:pPr>
            <a:endParaRPr sz="1900">
              <a:latin typeface="Gill Sans"/>
              <a:ea typeface="Gill Sans"/>
              <a:cs typeface="Gill Sans"/>
              <a:sym typeface="Gill Sans"/>
            </a:endParaRPr>
          </a:p>
          <a:p>
            <a:pPr marL="0" lvl="0" indent="0" algn="l" rtl="0">
              <a:spcBef>
                <a:spcPts val="0"/>
              </a:spcBef>
              <a:spcAft>
                <a:spcPts val="0"/>
              </a:spcAft>
              <a:buNone/>
            </a:pPr>
            <a:r>
              <a:rPr lang="en-GB" sz="1900">
                <a:latin typeface="Gill Sans"/>
                <a:ea typeface="Gill Sans"/>
                <a:cs typeface="Gill Sans"/>
                <a:sym typeface="Gill Sans"/>
              </a:rPr>
              <a:t>What does the word affected mean? positive /negative. </a:t>
            </a:r>
            <a:endParaRPr sz="1900">
              <a:latin typeface="Gill Sans"/>
              <a:ea typeface="Gill Sans"/>
              <a:cs typeface="Gill Sans"/>
              <a:sym typeface="Gill Sans"/>
            </a:endParaRPr>
          </a:p>
          <a:p>
            <a:pPr marL="0" lvl="0" indent="0" algn="l" rtl="0">
              <a:spcBef>
                <a:spcPts val="0"/>
              </a:spcBef>
              <a:spcAft>
                <a:spcPts val="0"/>
              </a:spcAft>
              <a:buNone/>
            </a:pPr>
            <a:endParaRPr sz="1900">
              <a:latin typeface="Gill Sans"/>
              <a:ea typeface="Gill Sans"/>
              <a:cs typeface="Gill Sans"/>
              <a:sym typeface="Gill Sans"/>
            </a:endParaRPr>
          </a:p>
          <a:p>
            <a:pPr marL="0" lvl="0" indent="0" algn="l" rtl="0">
              <a:spcBef>
                <a:spcPts val="0"/>
              </a:spcBef>
              <a:spcAft>
                <a:spcPts val="0"/>
              </a:spcAft>
              <a:buNone/>
            </a:pPr>
            <a:r>
              <a:rPr lang="en-GB" sz="1900">
                <a:latin typeface="Gill Sans"/>
                <a:ea typeface="Gill Sans"/>
                <a:cs typeface="Gill Sans"/>
                <a:sym typeface="Gill Sans"/>
              </a:rPr>
              <a:t>How did the people of Teesside prepare for attack? Are we still affected today? Evidence of history around us?</a:t>
            </a:r>
            <a:endParaRPr sz="1900">
              <a:latin typeface="Gill Sans"/>
              <a:ea typeface="Gill Sans"/>
              <a:cs typeface="Gill Sans"/>
              <a:sym typeface="Gill Sans"/>
            </a:endParaRPr>
          </a:p>
          <a:p>
            <a:pPr marL="0" lvl="0" indent="0" algn="l" rtl="0">
              <a:spcBef>
                <a:spcPts val="0"/>
              </a:spcBef>
              <a:spcAft>
                <a:spcPts val="0"/>
              </a:spcAft>
              <a:buNone/>
            </a:pPr>
            <a:endParaRPr sz="1900">
              <a:latin typeface="Gill Sans"/>
              <a:ea typeface="Gill Sans"/>
              <a:cs typeface="Gill Sans"/>
              <a:sym typeface="Gill Sans"/>
            </a:endParaRPr>
          </a:p>
          <a:p>
            <a:pPr marL="0" lvl="0" indent="0" algn="l" rtl="0">
              <a:spcBef>
                <a:spcPts val="0"/>
              </a:spcBef>
              <a:spcAft>
                <a:spcPts val="0"/>
              </a:spcAft>
              <a:buNone/>
            </a:pPr>
            <a:r>
              <a:rPr lang="en-GB" sz="1900" b="1" u="sng">
                <a:latin typeface="Gill Sans"/>
                <a:ea typeface="Gill Sans"/>
                <a:cs typeface="Gill Sans"/>
                <a:sym typeface="Gill Sans"/>
              </a:rPr>
              <a:t>Starter sentences</a:t>
            </a:r>
            <a:endParaRPr sz="1900" b="1" u="sng">
              <a:latin typeface="Gill Sans"/>
              <a:ea typeface="Gill Sans"/>
              <a:cs typeface="Gill Sans"/>
              <a:sym typeface="Gill Sans"/>
            </a:endParaRPr>
          </a:p>
          <a:p>
            <a:pPr marL="0" lvl="0" indent="0" algn="l" rtl="0">
              <a:spcBef>
                <a:spcPts val="0"/>
              </a:spcBef>
              <a:spcAft>
                <a:spcPts val="0"/>
              </a:spcAft>
              <a:buNone/>
            </a:pPr>
            <a:endParaRPr sz="1900" b="1" u="sng">
              <a:latin typeface="Gill Sans"/>
              <a:ea typeface="Gill Sans"/>
              <a:cs typeface="Gill Sans"/>
              <a:sym typeface="Gill Sans"/>
            </a:endParaRPr>
          </a:p>
          <a:p>
            <a:pPr marL="0" lvl="0" indent="0" algn="l" rtl="0">
              <a:spcBef>
                <a:spcPts val="0"/>
              </a:spcBef>
              <a:spcAft>
                <a:spcPts val="0"/>
              </a:spcAft>
              <a:buNone/>
            </a:pPr>
            <a:r>
              <a:rPr lang="en-GB" sz="1900" b="1">
                <a:latin typeface="Gill Sans"/>
                <a:ea typeface="Gill Sans"/>
                <a:cs typeface="Gill Sans"/>
                <a:sym typeface="Gill Sans"/>
              </a:rPr>
              <a:t>Teesside was affected by World War Two because…</a:t>
            </a:r>
            <a:endParaRPr sz="1900" b="1">
              <a:latin typeface="Gill Sans"/>
              <a:ea typeface="Gill Sans"/>
              <a:cs typeface="Gill Sans"/>
              <a:sym typeface="Gill Sans"/>
            </a:endParaRPr>
          </a:p>
          <a:p>
            <a:pPr marL="0" lvl="0" indent="0" algn="l" rtl="0">
              <a:spcBef>
                <a:spcPts val="0"/>
              </a:spcBef>
              <a:spcAft>
                <a:spcPts val="0"/>
              </a:spcAft>
              <a:buNone/>
            </a:pPr>
            <a:r>
              <a:rPr lang="en-GB" sz="1900" b="1">
                <a:latin typeface="Gill Sans"/>
                <a:ea typeface="Gill Sans"/>
                <a:cs typeface="Gill Sans"/>
                <a:sym typeface="Gill Sans"/>
              </a:rPr>
              <a:t>The people of Teesside prepared for attack by…</a:t>
            </a:r>
            <a:endParaRPr sz="1900" b="1">
              <a:latin typeface="Gill Sans"/>
              <a:ea typeface="Gill Sans"/>
              <a:cs typeface="Gill Sans"/>
              <a:sym typeface="Gill Sans"/>
            </a:endParaRPr>
          </a:p>
          <a:p>
            <a:pPr marL="0" lvl="0" indent="0" algn="l" rtl="0">
              <a:spcBef>
                <a:spcPts val="0"/>
              </a:spcBef>
              <a:spcAft>
                <a:spcPts val="0"/>
              </a:spcAft>
              <a:buNone/>
            </a:pPr>
            <a:r>
              <a:rPr lang="en-GB" sz="1900" b="1">
                <a:latin typeface="Gill Sans"/>
                <a:ea typeface="Gill Sans"/>
                <a:cs typeface="Gill Sans"/>
                <a:sym typeface="Gill Sans"/>
              </a:rPr>
              <a:t>Teesside is still affected by World War Two because…</a:t>
            </a:r>
            <a:endParaRPr sz="1900" b="1">
              <a:latin typeface="Gill Sans"/>
              <a:ea typeface="Gill Sans"/>
              <a:cs typeface="Gill Sans"/>
              <a:sym typeface="Gill Sans"/>
            </a:endParaRPr>
          </a:p>
          <a:p>
            <a:pPr marL="0" lvl="0" indent="0" algn="l" rtl="0">
              <a:spcBef>
                <a:spcPts val="0"/>
              </a:spcBef>
              <a:spcAft>
                <a:spcPts val="0"/>
              </a:spcAft>
              <a:buNone/>
            </a:pPr>
            <a:endParaRPr sz="1900" b="1">
              <a:latin typeface="Gill Sans"/>
              <a:ea typeface="Gill Sans"/>
              <a:cs typeface="Gill Sans"/>
              <a:sym typeface="Gill Sans"/>
            </a:endParaRPr>
          </a:p>
        </p:txBody>
      </p:sp>
      <p:pic>
        <p:nvPicPr>
          <p:cNvPr id="291" name="Google Shape;291;p32"/>
          <p:cNvPicPr preferRelativeResize="0"/>
          <p:nvPr/>
        </p:nvPicPr>
        <p:blipFill rotWithShape="1">
          <a:blip r:embed="rId5" cstate="screen">
            <a:alphaModFix/>
            <a:extLst>
              <a:ext uri="{28A0092B-C50C-407E-A947-70E740481C1C}">
                <a14:useLocalDpi xmlns:a14="http://schemas.microsoft.com/office/drawing/2010/main"/>
              </a:ext>
            </a:extLst>
          </a:blip>
          <a:srcRect t="29636"/>
          <a:stretch/>
        </p:blipFill>
        <p:spPr>
          <a:xfrm>
            <a:off x="6995475" y="3093900"/>
            <a:ext cx="1705260" cy="1599800"/>
          </a:xfrm>
          <a:prstGeom prst="rect">
            <a:avLst/>
          </a:prstGeom>
          <a:noFill/>
          <a:ln>
            <a:noFill/>
          </a:ln>
        </p:spPr>
      </p:pic>
      <p:pic>
        <p:nvPicPr>
          <p:cNvPr id="292" name="Google Shape;292;p32"/>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6685100" y="875659"/>
            <a:ext cx="2326001" cy="171103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p:nvPr/>
        </p:nvSpPr>
        <p:spPr>
          <a:xfrm>
            <a:off x="1057275" y="0"/>
            <a:ext cx="1380300" cy="451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900"/>
              <a:buFont typeface="Arial"/>
              <a:buNone/>
            </a:pPr>
            <a:r>
              <a:rPr lang="en-GB" sz="1900" b="1" i="0" u="none" strike="noStrike" cap="none">
                <a:solidFill>
                  <a:srgbClr val="FFFFFF"/>
                </a:solidFill>
                <a:latin typeface="Amatic SC"/>
                <a:ea typeface="Amatic SC"/>
                <a:cs typeface="Amatic SC"/>
                <a:sym typeface="Amatic SC"/>
              </a:rPr>
              <a:t>TOPIC QUESTION:</a:t>
            </a:r>
            <a:endParaRPr sz="1900" b="1" i="0" u="none" strike="noStrike" cap="none">
              <a:solidFill>
                <a:srgbClr val="FFFFFF"/>
              </a:solidFill>
              <a:latin typeface="Amatic SC"/>
              <a:ea typeface="Amatic SC"/>
              <a:cs typeface="Amatic SC"/>
              <a:sym typeface="Amatic SC"/>
            </a:endParaRPr>
          </a:p>
        </p:txBody>
      </p:sp>
      <p:sp>
        <p:nvSpPr>
          <p:cNvPr id="69" name="Google Shape;69;p15"/>
          <p:cNvSpPr txBox="1"/>
          <p:nvPr/>
        </p:nvSpPr>
        <p:spPr>
          <a:xfrm>
            <a:off x="1110525" y="379025"/>
            <a:ext cx="1380300" cy="451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900"/>
              <a:buFont typeface="Arial"/>
              <a:buNone/>
            </a:pPr>
            <a:r>
              <a:rPr lang="en-GB" sz="1900" b="1" i="0" u="none" strike="noStrike" cap="none">
                <a:solidFill>
                  <a:srgbClr val="FFFFFF"/>
                </a:solidFill>
                <a:latin typeface="Amatic SC"/>
                <a:ea typeface="Amatic SC"/>
                <a:cs typeface="Amatic SC"/>
                <a:sym typeface="Amatic SC"/>
              </a:rPr>
              <a:t>TOPIC QUESTION:</a:t>
            </a:r>
            <a:endParaRPr sz="1900" b="1" i="0" u="none" strike="noStrike" cap="none">
              <a:solidFill>
                <a:srgbClr val="FFFFFF"/>
              </a:solidFill>
              <a:latin typeface="Amatic SC"/>
              <a:ea typeface="Amatic SC"/>
              <a:cs typeface="Amatic SC"/>
              <a:sym typeface="Amatic SC"/>
            </a:endParaRPr>
          </a:p>
        </p:txBody>
      </p:sp>
      <p:pic>
        <p:nvPicPr>
          <p:cNvPr id="70" name="Google Shape;70;p15"/>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688400" y="1049750"/>
            <a:ext cx="5406109" cy="4027502"/>
          </a:xfrm>
          <a:prstGeom prst="rect">
            <a:avLst/>
          </a:prstGeom>
          <a:noFill/>
          <a:ln>
            <a:noFill/>
          </a:ln>
        </p:spPr>
      </p:pic>
      <p:sp>
        <p:nvSpPr>
          <p:cNvPr id="71" name="Google Shape;71;p15"/>
          <p:cNvSpPr txBox="1"/>
          <p:nvPr/>
        </p:nvSpPr>
        <p:spPr>
          <a:xfrm>
            <a:off x="167450" y="129350"/>
            <a:ext cx="8818200" cy="831300"/>
          </a:xfrm>
          <a:prstGeom prst="rect">
            <a:avLst/>
          </a:prstGeom>
          <a:solidFill>
            <a:srgbClr val="FFFF00"/>
          </a:solid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GB" sz="2100" b="1">
                <a:latin typeface="Gill Sans"/>
                <a:ea typeface="Gill Sans"/>
                <a:cs typeface="Gill Sans"/>
                <a:sym typeface="Gill Sans"/>
              </a:rPr>
              <a:t>Who, When, Where, Why, How?</a:t>
            </a:r>
            <a:endParaRPr sz="2100" b="1">
              <a:latin typeface="Gill Sans"/>
              <a:ea typeface="Gill Sans"/>
              <a:cs typeface="Gill Sans"/>
              <a:sym typeface="Gill Sans"/>
            </a:endParaRPr>
          </a:p>
          <a:p>
            <a:pPr marL="0" lvl="0" indent="0" algn="ctr" rtl="0">
              <a:spcBef>
                <a:spcPts val="0"/>
              </a:spcBef>
              <a:spcAft>
                <a:spcPts val="0"/>
              </a:spcAft>
              <a:buNone/>
            </a:pPr>
            <a:r>
              <a:rPr lang="en-GB" sz="2100">
                <a:latin typeface="Gill Sans"/>
                <a:ea typeface="Gill Sans"/>
                <a:cs typeface="Gill Sans"/>
                <a:sym typeface="Gill Sans"/>
              </a:rPr>
              <a:t>Stick your copy of the source and annotate in your book.</a:t>
            </a:r>
            <a:endParaRPr sz="2100">
              <a:latin typeface="Gill Sans"/>
              <a:ea typeface="Gill Sans"/>
              <a:cs typeface="Gill Sans"/>
              <a:sym typeface="Gill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75"/>
        <p:cNvGrpSpPr/>
        <p:nvPr/>
      </p:nvGrpSpPr>
      <p:grpSpPr>
        <a:xfrm>
          <a:off x="0" y="0"/>
          <a:ext cx="0" cy="0"/>
          <a:chOff x="0" y="0"/>
          <a:chExt cx="0" cy="0"/>
        </a:xfrm>
      </p:grpSpPr>
      <p:pic>
        <p:nvPicPr>
          <p:cNvPr id="76" name="Google Shape;76;p1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8575" y="121425"/>
            <a:ext cx="3159625" cy="2353901"/>
          </a:xfrm>
          <a:prstGeom prst="rect">
            <a:avLst/>
          </a:prstGeom>
          <a:noFill/>
          <a:ln>
            <a:noFill/>
          </a:ln>
        </p:spPr>
      </p:pic>
      <p:pic>
        <p:nvPicPr>
          <p:cNvPr id="77" name="Google Shape;77;p1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8575" y="2672025"/>
            <a:ext cx="3159625" cy="2353901"/>
          </a:xfrm>
          <a:prstGeom prst="rect">
            <a:avLst/>
          </a:prstGeom>
          <a:noFill/>
          <a:ln>
            <a:noFill/>
          </a:ln>
        </p:spPr>
      </p:pic>
      <p:pic>
        <p:nvPicPr>
          <p:cNvPr id="78" name="Google Shape;78;p1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402675" y="121425"/>
            <a:ext cx="3159625" cy="2353901"/>
          </a:xfrm>
          <a:prstGeom prst="rect">
            <a:avLst/>
          </a:prstGeom>
          <a:noFill/>
          <a:ln>
            <a:noFill/>
          </a:ln>
        </p:spPr>
      </p:pic>
      <p:pic>
        <p:nvPicPr>
          <p:cNvPr id="79" name="Google Shape;79;p1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402675" y="2672025"/>
            <a:ext cx="3159625" cy="23539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7"/>
          <p:cNvSpPr txBox="1"/>
          <p:nvPr/>
        </p:nvSpPr>
        <p:spPr>
          <a:xfrm>
            <a:off x="1057275" y="0"/>
            <a:ext cx="1380300" cy="451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900"/>
              <a:buFont typeface="Arial"/>
              <a:buNone/>
            </a:pPr>
            <a:r>
              <a:rPr lang="en-GB" sz="1900" b="1" i="0" u="none" strike="noStrike" cap="none">
                <a:solidFill>
                  <a:srgbClr val="FFFFFF"/>
                </a:solidFill>
                <a:latin typeface="Amatic SC"/>
                <a:ea typeface="Amatic SC"/>
                <a:cs typeface="Amatic SC"/>
                <a:sym typeface="Amatic SC"/>
              </a:rPr>
              <a:t>TOPIC QUESTION:</a:t>
            </a:r>
            <a:endParaRPr sz="1900" b="1" i="0" u="none" strike="noStrike" cap="none">
              <a:solidFill>
                <a:srgbClr val="FFFFFF"/>
              </a:solidFill>
              <a:latin typeface="Amatic SC"/>
              <a:ea typeface="Amatic SC"/>
              <a:cs typeface="Amatic SC"/>
              <a:sym typeface="Amatic SC"/>
            </a:endParaRPr>
          </a:p>
        </p:txBody>
      </p:sp>
      <p:sp>
        <p:nvSpPr>
          <p:cNvPr id="85" name="Google Shape;85;p17"/>
          <p:cNvSpPr txBox="1"/>
          <p:nvPr/>
        </p:nvSpPr>
        <p:spPr>
          <a:xfrm>
            <a:off x="1110525" y="379025"/>
            <a:ext cx="1380300" cy="451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900"/>
              <a:buFont typeface="Arial"/>
              <a:buNone/>
            </a:pPr>
            <a:r>
              <a:rPr lang="en-GB" sz="1900" b="1" i="0" u="none" strike="noStrike" cap="none">
                <a:solidFill>
                  <a:srgbClr val="FFFFFF"/>
                </a:solidFill>
                <a:latin typeface="Amatic SC"/>
                <a:ea typeface="Amatic SC"/>
                <a:cs typeface="Amatic SC"/>
                <a:sym typeface="Amatic SC"/>
              </a:rPr>
              <a:t>TOPIC QUESTION:</a:t>
            </a:r>
            <a:endParaRPr sz="1900" b="1" i="0" u="none" strike="noStrike" cap="none">
              <a:solidFill>
                <a:srgbClr val="FFFFFF"/>
              </a:solidFill>
              <a:latin typeface="Amatic SC"/>
              <a:ea typeface="Amatic SC"/>
              <a:cs typeface="Amatic SC"/>
              <a:sym typeface="Amatic SC"/>
            </a:endParaRPr>
          </a:p>
        </p:txBody>
      </p:sp>
      <p:pic>
        <p:nvPicPr>
          <p:cNvPr id="86" name="Google Shape;86;p17"/>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688400" y="1049750"/>
            <a:ext cx="5406109" cy="4027502"/>
          </a:xfrm>
          <a:prstGeom prst="rect">
            <a:avLst/>
          </a:prstGeom>
          <a:noFill/>
          <a:ln>
            <a:noFill/>
          </a:ln>
        </p:spPr>
      </p:pic>
      <p:sp>
        <p:nvSpPr>
          <p:cNvPr id="87" name="Google Shape;87;p17"/>
          <p:cNvSpPr txBox="1"/>
          <p:nvPr/>
        </p:nvSpPr>
        <p:spPr>
          <a:xfrm>
            <a:off x="167450" y="129350"/>
            <a:ext cx="8818200" cy="831300"/>
          </a:xfrm>
          <a:prstGeom prst="rect">
            <a:avLst/>
          </a:prstGeom>
          <a:solidFill>
            <a:srgbClr val="FFFF00"/>
          </a:solid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GB" sz="2100" b="1">
                <a:latin typeface="Gill Sans"/>
                <a:ea typeface="Gill Sans"/>
                <a:cs typeface="Gill Sans"/>
                <a:sym typeface="Gill Sans"/>
              </a:rPr>
              <a:t>Who, When, Where, Why, How?</a:t>
            </a:r>
            <a:endParaRPr sz="2100" b="1">
              <a:latin typeface="Gill Sans"/>
              <a:ea typeface="Gill Sans"/>
              <a:cs typeface="Gill Sans"/>
              <a:sym typeface="Gill Sans"/>
            </a:endParaRPr>
          </a:p>
          <a:p>
            <a:pPr marL="0" lvl="0" indent="0" algn="ctr" rtl="0">
              <a:spcBef>
                <a:spcPts val="0"/>
              </a:spcBef>
              <a:spcAft>
                <a:spcPts val="0"/>
              </a:spcAft>
              <a:buNone/>
            </a:pPr>
            <a:r>
              <a:rPr lang="en-GB" sz="2100">
                <a:latin typeface="Gill Sans"/>
                <a:ea typeface="Gill Sans"/>
                <a:cs typeface="Gill Sans"/>
                <a:sym typeface="Gill Sans"/>
              </a:rPr>
              <a:t>In red pen annotate what you can </a:t>
            </a:r>
            <a:r>
              <a:rPr lang="en-GB" sz="2100">
                <a:solidFill>
                  <a:srgbClr val="FF0000"/>
                </a:solidFill>
                <a:latin typeface="Gill Sans"/>
                <a:ea typeface="Gill Sans"/>
                <a:cs typeface="Gill Sans"/>
                <a:sym typeface="Gill Sans"/>
              </a:rPr>
              <a:t>infer</a:t>
            </a:r>
            <a:r>
              <a:rPr lang="en-GB" sz="2100">
                <a:latin typeface="Gill Sans"/>
                <a:ea typeface="Gill Sans"/>
                <a:cs typeface="Gill Sans"/>
                <a:sym typeface="Gill Sans"/>
              </a:rPr>
              <a:t> (suggest).</a:t>
            </a:r>
            <a:endParaRPr sz="2100">
              <a:latin typeface="Gill Sans"/>
              <a:ea typeface="Gill Sans"/>
              <a:cs typeface="Gill Sans"/>
              <a:sym typeface="Gill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p:nvPr/>
        </p:nvSpPr>
        <p:spPr>
          <a:xfrm>
            <a:off x="74368" y="2627"/>
            <a:ext cx="9144000" cy="5143500"/>
          </a:xfrm>
          <a:prstGeom prst="rect">
            <a:avLst/>
          </a:prstGeom>
          <a:noFill/>
          <a:ln w="228600" cap="flat" cmpd="sng">
            <a:solidFill>
              <a:srgbClr val="5B329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3" name="Google Shape;93;p1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883925" y="178862"/>
            <a:ext cx="2052726" cy="640800"/>
          </a:xfrm>
          <a:prstGeom prst="rect">
            <a:avLst/>
          </a:prstGeom>
          <a:noFill/>
          <a:ln>
            <a:noFill/>
          </a:ln>
        </p:spPr>
      </p:pic>
      <p:sp>
        <p:nvSpPr>
          <p:cNvPr id="94" name="Google Shape;94;p18"/>
          <p:cNvSpPr/>
          <p:nvPr/>
        </p:nvSpPr>
        <p:spPr>
          <a:xfrm rot="-5400000">
            <a:off x="823603" y="982856"/>
            <a:ext cx="860100" cy="741300"/>
          </a:xfrm>
          <a:prstGeom prst="triangle">
            <a:avLst>
              <a:gd name="adj" fmla="val 50000"/>
            </a:avLst>
          </a:prstGeom>
          <a:solidFill>
            <a:srgbClr val="9C88C1"/>
          </a:solidFill>
          <a:ln w="12700" cap="flat" cmpd="sng">
            <a:solidFill>
              <a:srgbClr val="9C88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5" name="Google Shape;95;p18"/>
          <p:cNvSpPr txBox="1"/>
          <p:nvPr/>
        </p:nvSpPr>
        <p:spPr>
          <a:xfrm>
            <a:off x="4780212" y="2443569"/>
            <a:ext cx="2013600" cy="261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100" b="0" i="0" u="none" strike="noStrike" cap="none">
                <a:solidFill>
                  <a:srgbClr val="FFFFFF"/>
                </a:solidFill>
                <a:latin typeface="Gill Sans"/>
                <a:ea typeface="Gill Sans"/>
                <a:cs typeface="Gill Sans"/>
                <a:sym typeface="Gill Sans"/>
              </a:rPr>
              <a:t>Economic Change</a:t>
            </a:r>
            <a:endParaRPr sz="1400" b="0" i="0" u="none" strike="noStrike" cap="none">
              <a:solidFill>
                <a:srgbClr val="000000"/>
              </a:solidFill>
              <a:latin typeface="Arial"/>
              <a:ea typeface="Arial"/>
              <a:cs typeface="Arial"/>
              <a:sym typeface="Arial"/>
            </a:endParaRPr>
          </a:p>
        </p:txBody>
      </p:sp>
      <p:sp>
        <p:nvSpPr>
          <p:cNvPr id="96" name="Google Shape;96;p18"/>
          <p:cNvSpPr/>
          <p:nvPr/>
        </p:nvSpPr>
        <p:spPr>
          <a:xfrm>
            <a:off x="1547950" y="3895300"/>
            <a:ext cx="6588900" cy="557700"/>
          </a:xfrm>
          <a:prstGeom prst="rect">
            <a:avLst/>
          </a:prstGeom>
          <a:solidFill>
            <a:srgbClr val="9C88C1"/>
          </a:solidFill>
          <a:ln w="12700" cap="flat" cmpd="sng">
            <a:solidFill>
              <a:srgbClr val="9C88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7" name="Google Shape;97;p18"/>
          <p:cNvSpPr/>
          <p:nvPr/>
        </p:nvSpPr>
        <p:spPr>
          <a:xfrm>
            <a:off x="7256873" y="3489051"/>
            <a:ext cx="1580100" cy="1443900"/>
          </a:xfrm>
          <a:prstGeom prst="ellipse">
            <a:avLst/>
          </a:prstGeom>
          <a:solidFill>
            <a:srgbClr val="58308F"/>
          </a:solidFill>
          <a:ln w="12700" cap="flat" cmpd="sng">
            <a:solidFill>
              <a:srgbClr val="5830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98" name="Google Shape;98;p18"/>
          <p:cNvSpPr/>
          <p:nvPr/>
        </p:nvSpPr>
        <p:spPr>
          <a:xfrm>
            <a:off x="7456500" y="3684950"/>
            <a:ext cx="1194600" cy="11082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a:solidFill>
                  <a:srgbClr val="FFFFFF"/>
                </a:solidFill>
                <a:latin typeface="Calibri"/>
                <a:ea typeface="Calibri"/>
                <a:cs typeface="Calibri"/>
                <a:sym typeface="Calibri"/>
              </a:rPr>
              <a:t>What was </a:t>
            </a:r>
            <a:endParaRPr sz="1800" b="0" i="0" u="none" strike="noStrike" cap="none">
              <a:solidFill>
                <a:srgbClr val="FFFFFF"/>
              </a:solidFill>
              <a:latin typeface="Calibri"/>
              <a:ea typeface="Calibri"/>
              <a:cs typeface="Calibri"/>
              <a:sym typeface="Calibri"/>
            </a:endParaRPr>
          </a:p>
        </p:txBody>
      </p:sp>
      <p:sp>
        <p:nvSpPr>
          <p:cNvPr id="99" name="Google Shape;99;p18"/>
          <p:cNvSpPr/>
          <p:nvPr/>
        </p:nvSpPr>
        <p:spPr>
          <a:xfrm>
            <a:off x="1532825" y="2480525"/>
            <a:ext cx="5957700" cy="557700"/>
          </a:xfrm>
          <a:prstGeom prst="rect">
            <a:avLst/>
          </a:prstGeom>
          <a:solidFill>
            <a:srgbClr val="9C88C1"/>
          </a:solidFill>
          <a:ln w="12700" cap="flat" cmpd="sng">
            <a:solidFill>
              <a:srgbClr val="9C88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0" name="Google Shape;100;p18"/>
          <p:cNvSpPr/>
          <p:nvPr/>
        </p:nvSpPr>
        <p:spPr>
          <a:xfrm rot="5400000">
            <a:off x="6462000" y="965727"/>
            <a:ext cx="1960500" cy="2184300"/>
          </a:xfrm>
          <a:prstGeom prst="blockArc">
            <a:avLst>
              <a:gd name="adj1" fmla="val 10757304"/>
              <a:gd name="adj2" fmla="val 156513"/>
              <a:gd name="adj3" fmla="val 28217"/>
            </a:avLst>
          </a:prstGeom>
          <a:solidFill>
            <a:srgbClr val="9C88C1"/>
          </a:solidFill>
          <a:ln w="12700" cap="flat" cmpd="sng">
            <a:solidFill>
              <a:srgbClr val="9C88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1" name="Google Shape;101;p18"/>
          <p:cNvSpPr/>
          <p:nvPr/>
        </p:nvSpPr>
        <p:spPr>
          <a:xfrm>
            <a:off x="1547950" y="1077225"/>
            <a:ext cx="5942700" cy="557700"/>
          </a:xfrm>
          <a:prstGeom prst="rect">
            <a:avLst/>
          </a:prstGeom>
          <a:solidFill>
            <a:srgbClr val="9C88C1"/>
          </a:solidFill>
          <a:ln w="12700" cap="flat" cmpd="sng">
            <a:solidFill>
              <a:srgbClr val="9C88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2" name="Google Shape;102;p18"/>
          <p:cNvSpPr/>
          <p:nvPr/>
        </p:nvSpPr>
        <p:spPr>
          <a:xfrm rot="-5400000">
            <a:off x="583457" y="2376613"/>
            <a:ext cx="1960500" cy="2184300"/>
          </a:xfrm>
          <a:prstGeom prst="blockArc">
            <a:avLst>
              <a:gd name="adj1" fmla="val 10757304"/>
              <a:gd name="adj2" fmla="val 156513"/>
              <a:gd name="adj3" fmla="val 28217"/>
            </a:avLst>
          </a:prstGeom>
          <a:solidFill>
            <a:srgbClr val="9C88C1"/>
          </a:solidFill>
          <a:ln w="12700" cap="flat" cmpd="sng">
            <a:solidFill>
              <a:srgbClr val="9C88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103" name="Google Shape;103;p18"/>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4975" y="67750"/>
            <a:ext cx="2388003" cy="996775"/>
          </a:xfrm>
          <a:prstGeom prst="rect">
            <a:avLst/>
          </a:prstGeom>
          <a:noFill/>
          <a:ln>
            <a:noFill/>
          </a:ln>
        </p:spPr>
      </p:pic>
      <p:pic>
        <p:nvPicPr>
          <p:cNvPr id="104" name="Google Shape;104;p18"/>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332025" y="950724"/>
            <a:ext cx="552000" cy="552000"/>
          </a:xfrm>
          <a:prstGeom prst="rect">
            <a:avLst/>
          </a:prstGeom>
          <a:noFill/>
          <a:ln>
            <a:noFill/>
          </a:ln>
        </p:spPr>
      </p:pic>
      <p:pic>
        <p:nvPicPr>
          <p:cNvPr id="105" name="Google Shape;105;p18"/>
          <p:cNvPicPr preferRelativeResize="0"/>
          <p:nvPr/>
        </p:nvPicPr>
        <p:blipFill rotWithShape="1">
          <a:blip r:embed="rId6" cstate="screen">
            <a:alphaModFix/>
            <a:extLst>
              <a:ext uri="{28A0092B-C50C-407E-A947-70E740481C1C}">
                <a14:useLocalDpi xmlns:a14="http://schemas.microsoft.com/office/drawing/2010/main"/>
              </a:ext>
            </a:extLst>
          </a:blip>
          <a:srcRect t="74504"/>
          <a:stretch/>
        </p:blipFill>
        <p:spPr>
          <a:xfrm>
            <a:off x="260838" y="1515323"/>
            <a:ext cx="741300" cy="189001"/>
          </a:xfrm>
          <a:prstGeom prst="rect">
            <a:avLst/>
          </a:prstGeom>
          <a:noFill/>
          <a:ln>
            <a:noFill/>
          </a:ln>
        </p:spPr>
      </p:pic>
      <p:sp>
        <p:nvSpPr>
          <p:cNvPr id="106" name="Google Shape;106;p18"/>
          <p:cNvSpPr txBox="1"/>
          <p:nvPr/>
        </p:nvSpPr>
        <p:spPr>
          <a:xfrm>
            <a:off x="7396375" y="3767150"/>
            <a:ext cx="1266900" cy="1108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GB" sz="1200" b="1">
                <a:latin typeface="Gill Sans"/>
                <a:ea typeface="Gill Sans"/>
                <a:cs typeface="Gill Sans"/>
                <a:sym typeface="Gill Sans"/>
              </a:rPr>
              <a:t>What are the causes and significant events of WW2?</a:t>
            </a:r>
            <a:endParaRPr sz="1200" b="1" i="0" u="none" strike="noStrike" cap="none">
              <a:solidFill>
                <a:srgbClr val="000000"/>
              </a:solidFill>
              <a:latin typeface="Gill Sans"/>
              <a:ea typeface="Gill Sans"/>
              <a:cs typeface="Gill Sans"/>
              <a:sym typeface="Gill Sans"/>
            </a:endParaRPr>
          </a:p>
        </p:txBody>
      </p:sp>
      <p:sp>
        <p:nvSpPr>
          <p:cNvPr id="107" name="Google Shape;107;p18"/>
          <p:cNvSpPr/>
          <p:nvPr/>
        </p:nvSpPr>
        <p:spPr>
          <a:xfrm>
            <a:off x="5384177" y="3569600"/>
            <a:ext cx="1062600" cy="1134000"/>
          </a:xfrm>
          <a:prstGeom prst="ellipse">
            <a:avLst/>
          </a:prstGeom>
          <a:solidFill>
            <a:srgbClr val="58308F"/>
          </a:solidFill>
          <a:ln w="12700" cap="flat" cmpd="sng">
            <a:solidFill>
              <a:srgbClr val="5830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8" name="Google Shape;108;p18"/>
          <p:cNvSpPr txBox="1"/>
          <p:nvPr/>
        </p:nvSpPr>
        <p:spPr>
          <a:xfrm>
            <a:off x="520675" y="2926725"/>
            <a:ext cx="9036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100">
              <a:latin typeface="Gill Sans"/>
              <a:ea typeface="Gill Sans"/>
              <a:cs typeface="Gill Sans"/>
              <a:sym typeface="Gill Sans"/>
            </a:endParaRPr>
          </a:p>
        </p:txBody>
      </p:sp>
      <p:sp>
        <p:nvSpPr>
          <p:cNvPr id="109" name="Google Shape;109;p18"/>
          <p:cNvSpPr txBox="1"/>
          <p:nvPr/>
        </p:nvSpPr>
        <p:spPr>
          <a:xfrm>
            <a:off x="4535050" y="2143425"/>
            <a:ext cx="9036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100">
              <a:latin typeface="Gill Sans"/>
              <a:ea typeface="Gill Sans"/>
              <a:cs typeface="Gill Sans"/>
              <a:sym typeface="Gill Sans"/>
            </a:endParaRPr>
          </a:p>
        </p:txBody>
      </p:sp>
      <p:sp>
        <p:nvSpPr>
          <p:cNvPr id="110" name="Google Shape;110;p18"/>
          <p:cNvSpPr txBox="1"/>
          <p:nvPr/>
        </p:nvSpPr>
        <p:spPr>
          <a:xfrm>
            <a:off x="7519450" y="1178875"/>
            <a:ext cx="9036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100">
              <a:latin typeface="Gill Sans"/>
              <a:ea typeface="Gill Sans"/>
              <a:cs typeface="Gill Sans"/>
              <a:sym typeface="Gill Sans"/>
            </a:endParaRPr>
          </a:p>
        </p:txBody>
      </p:sp>
      <p:sp>
        <p:nvSpPr>
          <p:cNvPr id="111" name="Google Shape;111;p18"/>
          <p:cNvSpPr txBox="1"/>
          <p:nvPr/>
        </p:nvSpPr>
        <p:spPr>
          <a:xfrm>
            <a:off x="5438650" y="3669825"/>
            <a:ext cx="10080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200">
                <a:solidFill>
                  <a:srgbClr val="FFFFFF"/>
                </a:solidFill>
                <a:latin typeface="Gill Sans"/>
                <a:ea typeface="Gill Sans"/>
                <a:cs typeface="Gill Sans"/>
                <a:sym typeface="Gill Sans"/>
              </a:rPr>
              <a:t>Why and how did Hitler come to power?</a:t>
            </a:r>
            <a:endParaRPr sz="1200">
              <a:solidFill>
                <a:srgbClr val="FFFFFF"/>
              </a:solidFill>
              <a:latin typeface="Gill Sans"/>
              <a:ea typeface="Gill Sans"/>
              <a:cs typeface="Gill Sans"/>
              <a:sym typeface="Gill Sans"/>
            </a:endParaRPr>
          </a:p>
        </p:txBody>
      </p:sp>
      <p:sp>
        <p:nvSpPr>
          <p:cNvPr id="112" name="Google Shape;112;p18"/>
          <p:cNvSpPr/>
          <p:nvPr/>
        </p:nvSpPr>
        <p:spPr>
          <a:xfrm>
            <a:off x="2655852" y="3607150"/>
            <a:ext cx="1062600" cy="1134000"/>
          </a:xfrm>
          <a:prstGeom prst="ellipse">
            <a:avLst/>
          </a:prstGeom>
          <a:solidFill>
            <a:srgbClr val="58308F"/>
          </a:solidFill>
          <a:ln w="12700" cap="flat" cmpd="sng">
            <a:solidFill>
              <a:srgbClr val="5830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3" name="Google Shape;113;p18"/>
          <p:cNvSpPr txBox="1"/>
          <p:nvPr/>
        </p:nvSpPr>
        <p:spPr>
          <a:xfrm>
            <a:off x="2670400" y="3656900"/>
            <a:ext cx="1033500" cy="11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200">
                <a:solidFill>
                  <a:srgbClr val="FFFFFF"/>
                </a:solidFill>
                <a:latin typeface="Gill Sans"/>
                <a:ea typeface="Gill Sans"/>
                <a:cs typeface="Gill Sans"/>
                <a:sym typeface="Gill Sans"/>
              </a:rPr>
              <a:t>What was Britain’s relationship with Germany?</a:t>
            </a:r>
            <a:endParaRPr sz="1200">
              <a:solidFill>
                <a:srgbClr val="FFFFFF"/>
              </a:solidFill>
              <a:latin typeface="Gill Sans"/>
              <a:ea typeface="Gill Sans"/>
              <a:cs typeface="Gill Sans"/>
              <a:sym typeface="Gill Sans"/>
            </a:endParaRPr>
          </a:p>
        </p:txBody>
      </p:sp>
      <p:sp>
        <p:nvSpPr>
          <p:cNvPr id="114" name="Google Shape;114;p18"/>
          <p:cNvSpPr/>
          <p:nvPr/>
        </p:nvSpPr>
        <p:spPr>
          <a:xfrm>
            <a:off x="332027" y="3501850"/>
            <a:ext cx="1062600" cy="1134000"/>
          </a:xfrm>
          <a:prstGeom prst="ellipse">
            <a:avLst/>
          </a:prstGeom>
          <a:solidFill>
            <a:srgbClr val="58308F"/>
          </a:solidFill>
          <a:ln w="12700" cap="flat" cmpd="sng">
            <a:solidFill>
              <a:srgbClr val="5830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5" name="Google Shape;115;p18"/>
          <p:cNvSpPr txBox="1"/>
          <p:nvPr/>
        </p:nvSpPr>
        <p:spPr>
          <a:xfrm>
            <a:off x="346575" y="3607150"/>
            <a:ext cx="10335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200">
                <a:solidFill>
                  <a:srgbClr val="FFFFFF"/>
                </a:solidFill>
                <a:latin typeface="Gill Sans"/>
                <a:ea typeface="Gill Sans"/>
                <a:cs typeface="Gill Sans"/>
                <a:sym typeface="Gill Sans"/>
              </a:rPr>
              <a:t>What was Blitzkrieg?</a:t>
            </a:r>
            <a:endParaRPr sz="1200">
              <a:solidFill>
                <a:srgbClr val="FFFFFF"/>
              </a:solidFill>
              <a:latin typeface="Gill Sans"/>
              <a:ea typeface="Gill Sans"/>
              <a:cs typeface="Gill Sans"/>
              <a:sym typeface="Gill Sans"/>
            </a:endParaRPr>
          </a:p>
        </p:txBody>
      </p:sp>
      <p:sp>
        <p:nvSpPr>
          <p:cNvPr id="116" name="Google Shape;116;p18"/>
          <p:cNvSpPr/>
          <p:nvPr/>
        </p:nvSpPr>
        <p:spPr>
          <a:xfrm>
            <a:off x="1743402" y="2192375"/>
            <a:ext cx="1062600" cy="1134000"/>
          </a:xfrm>
          <a:prstGeom prst="ellipse">
            <a:avLst/>
          </a:prstGeom>
          <a:solidFill>
            <a:srgbClr val="58308F"/>
          </a:solidFill>
          <a:ln w="12700" cap="flat" cmpd="sng">
            <a:solidFill>
              <a:srgbClr val="5830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7" name="Google Shape;117;p18"/>
          <p:cNvSpPr txBox="1"/>
          <p:nvPr/>
        </p:nvSpPr>
        <p:spPr>
          <a:xfrm>
            <a:off x="1822900" y="2184213"/>
            <a:ext cx="9036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200">
                <a:solidFill>
                  <a:srgbClr val="FFFFFF"/>
                </a:solidFill>
                <a:latin typeface="Gill Sans"/>
                <a:ea typeface="Gill Sans"/>
                <a:cs typeface="Gill Sans"/>
                <a:sym typeface="Gill Sans"/>
              </a:rPr>
              <a:t>Was Dunkirk a success or failure?</a:t>
            </a:r>
            <a:endParaRPr sz="1200">
              <a:solidFill>
                <a:srgbClr val="FFFFFF"/>
              </a:solidFill>
              <a:latin typeface="Gill Sans"/>
              <a:ea typeface="Gill Sans"/>
              <a:cs typeface="Gill Sans"/>
              <a:sym typeface="Gill Sans"/>
            </a:endParaRPr>
          </a:p>
        </p:txBody>
      </p:sp>
      <p:sp>
        <p:nvSpPr>
          <p:cNvPr id="118" name="Google Shape;118;p18"/>
          <p:cNvSpPr/>
          <p:nvPr/>
        </p:nvSpPr>
        <p:spPr>
          <a:xfrm>
            <a:off x="5940025" y="2163312"/>
            <a:ext cx="1129500" cy="1203600"/>
          </a:xfrm>
          <a:prstGeom prst="ellipse">
            <a:avLst/>
          </a:prstGeom>
          <a:solidFill>
            <a:srgbClr val="58308F"/>
          </a:solidFill>
          <a:ln w="12700" cap="flat" cmpd="sng">
            <a:solidFill>
              <a:srgbClr val="5830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9" name="Google Shape;119;p18"/>
          <p:cNvSpPr/>
          <p:nvPr/>
        </p:nvSpPr>
        <p:spPr>
          <a:xfrm>
            <a:off x="7377002" y="895688"/>
            <a:ext cx="1062600" cy="1134000"/>
          </a:xfrm>
          <a:prstGeom prst="ellipse">
            <a:avLst/>
          </a:prstGeom>
          <a:solidFill>
            <a:srgbClr val="58308F"/>
          </a:solidFill>
          <a:ln w="12700" cap="flat" cmpd="sng">
            <a:solidFill>
              <a:srgbClr val="5830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20" name="Google Shape;120;p18"/>
          <p:cNvSpPr/>
          <p:nvPr/>
        </p:nvSpPr>
        <p:spPr>
          <a:xfrm>
            <a:off x="4549427" y="746850"/>
            <a:ext cx="1062600" cy="1134000"/>
          </a:xfrm>
          <a:prstGeom prst="ellipse">
            <a:avLst/>
          </a:prstGeom>
          <a:solidFill>
            <a:srgbClr val="58308F"/>
          </a:solidFill>
          <a:ln w="12700" cap="flat" cmpd="sng">
            <a:solidFill>
              <a:srgbClr val="5830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21" name="Google Shape;121;p18"/>
          <p:cNvSpPr/>
          <p:nvPr/>
        </p:nvSpPr>
        <p:spPr>
          <a:xfrm>
            <a:off x="2046027" y="777600"/>
            <a:ext cx="1062600" cy="1134000"/>
          </a:xfrm>
          <a:prstGeom prst="ellipse">
            <a:avLst/>
          </a:prstGeom>
          <a:solidFill>
            <a:srgbClr val="58308F"/>
          </a:solidFill>
          <a:ln w="12700" cap="flat" cmpd="sng">
            <a:solidFill>
              <a:srgbClr val="5830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22" name="Google Shape;122;p18"/>
          <p:cNvSpPr txBox="1"/>
          <p:nvPr/>
        </p:nvSpPr>
        <p:spPr>
          <a:xfrm>
            <a:off x="7456500" y="1001000"/>
            <a:ext cx="9036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200">
                <a:solidFill>
                  <a:srgbClr val="FFFFFF"/>
                </a:solidFill>
                <a:latin typeface="Gill Sans"/>
                <a:ea typeface="Gill Sans"/>
                <a:cs typeface="Gill Sans"/>
                <a:sym typeface="Gill Sans"/>
              </a:rPr>
              <a:t>How was Teesside affected by WW2?</a:t>
            </a:r>
            <a:endParaRPr sz="1200">
              <a:solidFill>
                <a:srgbClr val="FFFFFF"/>
              </a:solidFill>
              <a:latin typeface="Gill Sans"/>
              <a:ea typeface="Gill Sans"/>
              <a:cs typeface="Gill Sans"/>
              <a:sym typeface="Gill Sans"/>
            </a:endParaRPr>
          </a:p>
        </p:txBody>
      </p:sp>
      <p:sp>
        <p:nvSpPr>
          <p:cNvPr id="123" name="Google Shape;123;p18"/>
          <p:cNvSpPr txBox="1"/>
          <p:nvPr/>
        </p:nvSpPr>
        <p:spPr>
          <a:xfrm>
            <a:off x="4563975" y="852150"/>
            <a:ext cx="10335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200">
                <a:solidFill>
                  <a:srgbClr val="FFFFFF"/>
                </a:solidFill>
                <a:latin typeface="Gill Sans"/>
                <a:ea typeface="Gill Sans"/>
                <a:cs typeface="Gill Sans"/>
                <a:sym typeface="Gill Sans"/>
              </a:rPr>
              <a:t>Where did it all go wrong for Germany?</a:t>
            </a:r>
            <a:endParaRPr sz="1200">
              <a:solidFill>
                <a:srgbClr val="FFFFFF"/>
              </a:solidFill>
              <a:latin typeface="Gill Sans"/>
              <a:ea typeface="Gill Sans"/>
              <a:cs typeface="Gill Sans"/>
              <a:sym typeface="Gill Sans"/>
            </a:endParaRPr>
          </a:p>
        </p:txBody>
      </p:sp>
      <p:sp>
        <p:nvSpPr>
          <p:cNvPr id="124" name="Google Shape;124;p18"/>
          <p:cNvSpPr txBox="1"/>
          <p:nvPr/>
        </p:nvSpPr>
        <p:spPr>
          <a:xfrm>
            <a:off x="2060575" y="917700"/>
            <a:ext cx="10335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200">
                <a:solidFill>
                  <a:srgbClr val="FFFFFF"/>
                </a:solidFill>
                <a:latin typeface="Gill Sans"/>
                <a:ea typeface="Gill Sans"/>
                <a:cs typeface="Gill Sans"/>
                <a:sym typeface="Gill Sans"/>
              </a:rPr>
              <a:t>How did Britain win the war?</a:t>
            </a:r>
            <a:endParaRPr sz="1200">
              <a:solidFill>
                <a:srgbClr val="FFFFFF"/>
              </a:solidFill>
              <a:latin typeface="Gill Sans"/>
              <a:ea typeface="Gill Sans"/>
              <a:cs typeface="Gill Sans"/>
              <a:sym typeface="Gill Sans"/>
            </a:endParaRPr>
          </a:p>
        </p:txBody>
      </p:sp>
      <p:sp>
        <p:nvSpPr>
          <p:cNvPr id="125" name="Google Shape;125;p18"/>
          <p:cNvSpPr txBox="1"/>
          <p:nvPr/>
        </p:nvSpPr>
        <p:spPr>
          <a:xfrm>
            <a:off x="6052975" y="2303400"/>
            <a:ext cx="9036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200">
                <a:solidFill>
                  <a:srgbClr val="FFFFFF"/>
                </a:solidFill>
                <a:latin typeface="Gill Sans"/>
                <a:ea typeface="Gill Sans"/>
                <a:cs typeface="Gill Sans"/>
                <a:sym typeface="Gill Sans"/>
              </a:rPr>
              <a:t>What was the Battle of Britain?</a:t>
            </a:r>
            <a:endParaRPr sz="1200">
              <a:solidFill>
                <a:srgbClr val="FFFFFF"/>
              </a:solidFill>
              <a:latin typeface="Gill Sans"/>
              <a:ea typeface="Gill Sans"/>
              <a:cs typeface="Gill Sans"/>
              <a:sym typeface="Gill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129"/>
        <p:cNvGrpSpPr/>
        <p:nvPr/>
      </p:nvGrpSpPr>
      <p:grpSpPr>
        <a:xfrm>
          <a:off x="0" y="0"/>
          <a:ext cx="0" cy="0"/>
          <a:chOff x="0" y="0"/>
          <a:chExt cx="0" cy="0"/>
        </a:xfrm>
      </p:grpSpPr>
      <p:sp>
        <p:nvSpPr>
          <p:cNvPr id="130" name="Google Shape;130;p19"/>
          <p:cNvSpPr/>
          <p:nvPr/>
        </p:nvSpPr>
        <p:spPr>
          <a:xfrm>
            <a:off x="3899337" y="2532631"/>
            <a:ext cx="4984200" cy="1115100"/>
          </a:xfrm>
          <a:prstGeom prst="roundRect">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31" name="Google Shape;131;p19"/>
          <p:cNvSpPr/>
          <p:nvPr/>
        </p:nvSpPr>
        <p:spPr>
          <a:xfrm>
            <a:off x="3899337" y="1084831"/>
            <a:ext cx="4984200" cy="1115100"/>
          </a:xfrm>
          <a:prstGeom prst="roundRect">
            <a:avLst>
              <a:gd name="adj" fmla="val 16667"/>
            </a:avLst>
          </a:prstGeom>
          <a:solidFill>
            <a:srgbClr val="D9D2E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132" name="Google Shape;132;p19"/>
          <p:cNvSpPr txBox="1"/>
          <p:nvPr/>
        </p:nvSpPr>
        <p:spPr>
          <a:xfrm>
            <a:off x="1077250" y="4501200"/>
            <a:ext cx="4581900" cy="6423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3000"/>
              <a:buFont typeface="Arial"/>
              <a:buNone/>
            </a:pPr>
            <a:r>
              <a:rPr lang="en-GB" sz="3000" b="1" i="0" u="none" strike="noStrike" cap="none">
                <a:solidFill>
                  <a:srgbClr val="351C75"/>
                </a:solidFill>
                <a:latin typeface="Amatic SC"/>
                <a:ea typeface="Amatic SC"/>
                <a:cs typeface="Amatic SC"/>
                <a:sym typeface="Amatic SC"/>
              </a:rPr>
              <a:t>Be Safe. Be Respectful. Be Responsible</a:t>
            </a:r>
            <a:r>
              <a:rPr lang="en-GB" sz="3500" b="1" i="0" u="none" strike="noStrike" cap="none">
                <a:solidFill>
                  <a:srgbClr val="674EA7"/>
                </a:solidFill>
                <a:latin typeface="Amatic SC"/>
                <a:ea typeface="Amatic SC"/>
                <a:cs typeface="Amatic SC"/>
                <a:sym typeface="Amatic SC"/>
              </a:rPr>
              <a:t>.</a:t>
            </a:r>
            <a:endParaRPr sz="3500" b="1" i="0" u="none" strike="noStrike" cap="none">
              <a:solidFill>
                <a:srgbClr val="674EA7"/>
              </a:solidFill>
              <a:latin typeface="Amatic SC"/>
              <a:ea typeface="Amatic SC"/>
              <a:cs typeface="Amatic SC"/>
              <a:sym typeface="Amatic SC"/>
            </a:endParaRPr>
          </a:p>
        </p:txBody>
      </p:sp>
      <p:pic>
        <p:nvPicPr>
          <p:cNvPr id="133" name="Google Shape;133;p19"/>
          <p:cNvPicPr preferRelativeResize="0"/>
          <p:nvPr/>
        </p:nvPicPr>
        <p:blipFill rotWithShape="1">
          <a:blip r:embed="rId3">
            <a:alphaModFix/>
          </a:blip>
          <a:srcRect/>
          <a:stretch/>
        </p:blipFill>
        <p:spPr>
          <a:xfrm>
            <a:off x="3459625" y="986875"/>
            <a:ext cx="5499775" cy="505100"/>
          </a:xfrm>
          <a:prstGeom prst="rect">
            <a:avLst/>
          </a:prstGeom>
          <a:noFill/>
          <a:ln>
            <a:noFill/>
          </a:ln>
        </p:spPr>
      </p:pic>
      <p:sp>
        <p:nvSpPr>
          <p:cNvPr id="134" name="Google Shape;134;p19"/>
          <p:cNvSpPr txBox="1"/>
          <p:nvPr/>
        </p:nvSpPr>
        <p:spPr>
          <a:xfrm>
            <a:off x="647400" y="0"/>
            <a:ext cx="8496600" cy="1115100"/>
          </a:xfrm>
          <a:prstGeom prst="rect">
            <a:avLst/>
          </a:prstGeom>
          <a:noFill/>
          <a:ln>
            <a:noFill/>
          </a:ln>
        </p:spPr>
        <p:txBody>
          <a:bodyPr spcFirstLastPara="1" wrap="square" lIns="91425" tIns="91425" rIns="91425" bIns="91425" anchor="t" anchorCtr="0">
            <a:noAutofit/>
          </a:bodyPr>
          <a:lstStyle/>
          <a:p>
            <a:pPr marL="0" marR="0" lvl="0" indent="0" algn="r" rtl="0">
              <a:lnSpc>
                <a:spcPct val="115000"/>
              </a:lnSpc>
              <a:spcBef>
                <a:spcPts val="0"/>
              </a:spcBef>
              <a:spcAft>
                <a:spcPts val="0"/>
              </a:spcAft>
              <a:buClr>
                <a:srgbClr val="000000"/>
              </a:buClr>
              <a:buSzPts val="6500"/>
              <a:buFont typeface="Arial"/>
              <a:buNone/>
            </a:pPr>
            <a:r>
              <a:rPr lang="en-GB" sz="6500" b="1" i="0" u="none" strike="noStrike" cap="none">
                <a:solidFill>
                  <a:srgbClr val="351C75"/>
                </a:solidFill>
                <a:latin typeface="Amatic SC"/>
                <a:ea typeface="Amatic SC"/>
                <a:cs typeface="Amatic SC"/>
                <a:sym typeface="Amatic SC"/>
              </a:rPr>
              <a:t>LEARNING INTENTIONS:</a:t>
            </a:r>
            <a:endParaRPr sz="6500" b="1" i="0" u="none" strike="noStrike" cap="none">
              <a:solidFill>
                <a:srgbClr val="351C75"/>
              </a:solidFill>
              <a:latin typeface="Amatic SC"/>
              <a:ea typeface="Amatic SC"/>
              <a:cs typeface="Amatic SC"/>
              <a:sym typeface="Amatic SC"/>
            </a:endParaRPr>
          </a:p>
        </p:txBody>
      </p:sp>
      <p:pic>
        <p:nvPicPr>
          <p:cNvPr id="135" name="Google Shape;135;p19"/>
          <p:cNvPicPr preferRelativeResize="0"/>
          <p:nvPr/>
        </p:nvPicPr>
        <p:blipFill rotWithShape="1">
          <a:blip r:embed="rId3">
            <a:alphaModFix/>
          </a:blip>
          <a:srcRect/>
          <a:stretch/>
        </p:blipFill>
        <p:spPr>
          <a:xfrm>
            <a:off x="3459625" y="2344200"/>
            <a:ext cx="5499775" cy="505100"/>
          </a:xfrm>
          <a:prstGeom prst="rect">
            <a:avLst/>
          </a:prstGeom>
          <a:noFill/>
          <a:ln>
            <a:noFill/>
          </a:ln>
        </p:spPr>
      </p:pic>
      <p:pic>
        <p:nvPicPr>
          <p:cNvPr id="136" name="Google Shape;136;p19"/>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0" y="750100"/>
            <a:ext cx="4203900" cy="4025200"/>
          </a:xfrm>
          <a:prstGeom prst="rect">
            <a:avLst/>
          </a:prstGeom>
          <a:noFill/>
          <a:ln>
            <a:noFill/>
          </a:ln>
        </p:spPr>
      </p:pic>
      <p:pic>
        <p:nvPicPr>
          <p:cNvPr id="137" name="Google Shape;137;p19"/>
          <p:cNvPicPr preferRelativeResize="0"/>
          <p:nvPr/>
        </p:nvPicPr>
        <p:blipFill rotWithShape="1">
          <a:blip r:embed="rId5">
            <a:alphaModFix/>
          </a:blip>
          <a:srcRect/>
          <a:stretch/>
        </p:blipFill>
        <p:spPr>
          <a:xfrm>
            <a:off x="5809275" y="4078400"/>
            <a:ext cx="3290475" cy="1024275"/>
          </a:xfrm>
          <a:prstGeom prst="rect">
            <a:avLst/>
          </a:prstGeom>
          <a:noFill/>
          <a:ln>
            <a:noFill/>
          </a:ln>
        </p:spPr>
      </p:pic>
      <p:sp>
        <p:nvSpPr>
          <p:cNvPr id="138" name="Google Shape;138;p19"/>
          <p:cNvSpPr txBox="1"/>
          <p:nvPr/>
        </p:nvSpPr>
        <p:spPr>
          <a:xfrm>
            <a:off x="3899325" y="1408500"/>
            <a:ext cx="4984200" cy="64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2400">
                <a:solidFill>
                  <a:schemeClr val="dk1"/>
                </a:solidFill>
                <a:latin typeface="Gill Sans"/>
                <a:ea typeface="Gill Sans"/>
                <a:cs typeface="Gill Sans"/>
                <a:sym typeface="Gill Sans"/>
              </a:rPr>
              <a:t>What are the causes and significant events of World War Two?</a:t>
            </a:r>
            <a:endParaRPr sz="1800" b="1" i="0" u="sng" strike="noStrike" cap="none">
              <a:solidFill>
                <a:srgbClr val="000000"/>
              </a:solidFill>
              <a:latin typeface="Gill Sans"/>
              <a:ea typeface="Gill Sans"/>
              <a:cs typeface="Gill Sans"/>
              <a:sym typeface="Gill Sans"/>
            </a:endParaRPr>
          </a:p>
        </p:txBody>
      </p:sp>
      <p:sp>
        <p:nvSpPr>
          <p:cNvPr id="139" name="Google Shape;139;p19"/>
          <p:cNvSpPr txBox="1"/>
          <p:nvPr/>
        </p:nvSpPr>
        <p:spPr>
          <a:xfrm>
            <a:off x="3960975" y="2818001"/>
            <a:ext cx="4860900" cy="64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2200">
                <a:latin typeface="Gill Sans"/>
                <a:ea typeface="Gill Sans"/>
                <a:cs typeface="Gill Sans"/>
                <a:sym typeface="Gill Sans"/>
              </a:rPr>
              <a:t>How was Teesside affected by WW2?</a:t>
            </a:r>
            <a:endParaRPr sz="2200" i="0" strike="noStrike" cap="none">
              <a:solidFill>
                <a:srgbClr val="000000"/>
              </a:solidFill>
              <a:latin typeface="Gill Sans"/>
              <a:ea typeface="Gill Sans"/>
              <a:cs typeface="Gill Sans"/>
              <a:sym typeface="Gill Sans"/>
            </a:endParaRPr>
          </a:p>
        </p:txBody>
      </p:sp>
      <p:sp>
        <p:nvSpPr>
          <p:cNvPr id="140" name="Google Shape;140;p19"/>
          <p:cNvSpPr txBox="1"/>
          <p:nvPr/>
        </p:nvSpPr>
        <p:spPr>
          <a:xfrm>
            <a:off x="3692175" y="986825"/>
            <a:ext cx="2117100" cy="505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2400"/>
              <a:buFont typeface="Arial"/>
              <a:buNone/>
            </a:pPr>
            <a:r>
              <a:rPr lang="en-GB" sz="2400" b="1" i="0" u="none" strike="noStrike" cap="none">
                <a:solidFill>
                  <a:srgbClr val="FFFFFF"/>
                </a:solidFill>
                <a:latin typeface="Amatic SC"/>
                <a:ea typeface="Amatic SC"/>
                <a:cs typeface="Amatic SC"/>
                <a:sym typeface="Amatic SC"/>
              </a:rPr>
              <a:t>TOPIC QUESTION:</a:t>
            </a:r>
            <a:endParaRPr sz="2400" b="1" i="0" u="none" strike="noStrike" cap="none">
              <a:solidFill>
                <a:srgbClr val="FFFFFF"/>
              </a:solidFill>
              <a:latin typeface="Amatic SC"/>
              <a:ea typeface="Amatic SC"/>
              <a:cs typeface="Amatic SC"/>
              <a:sym typeface="Amatic SC"/>
            </a:endParaRPr>
          </a:p>
        </p:txBody>
      </p:sp>
      <p:sp>
        <p:nvSpPr>
          <p:cNvPr id="141" name="Google Shape;141;p19"/>
          <p:cNvSpPr txBox="1"/>
          <p:nvPr/>
        </p:nvSpPr>
        <p:spPr>
          <a:xfrm>
            <a:off x="3692175" y="2296975"/>
            <a:ext cx="2117100" cy="505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2400"/>
              <a:buFont typeface="Arial"/>
              <a:buNone/>
            </a:pPr>
            <a:r>
              <a:rPr lang="en-GB" sz="2400" b="1" i="0" u="none" strike="noStrike" cap="none">
                <a:solidFill>
                  <a:srgbClr val="FFFFFF"/>
                </a:solidFill>
                <a:latin typeface="Amatic SC"/>
                <a:ea typeface="Amatic SC"/>
                <a:cs typeface="Amatic SC"/>
                <a:sym typeface="Amatic SC"/>
              </a:rPr>
              <a:t>LESSON QUESTION:</a:t>
            </a:r>
            <a:endParaRPr sz="2400" b="1" i="0" u="none" strike="noStrike" cap="none">
              <a:solidFill>
                <a:srgbClr val="FFFFFF"/>
              </a:solidFill>
              <a:latin typeface="Amatic SC"/>
              <a:ea typeface="Amatic SC"/>
              <a:cs typeface="Amatic SC"/>
              <a:sym typeface="Amatic S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68300" y="0"/>
            <a:ext cx="819113" cy="762725"/>
          </a:xfrm>
          <a:prstGeom prst="rect">
            <a:avLst/>
          </a:prstGeom>
          <a:noFill/>
          <a:ln>
            <a:noFill/>
          </a:ln>
        </p:spPr>
      </p:pic>
      <p:pic>
        <p:nvPicPr>
          <p:cNvPr id="147" name="Google Shape;147;p20"/>
          <p:cNvPicPr preferRelativeResize="0"/>
          <p:nvPr/>
        </p:nvPicPr>
        <p:blipFill rotWithShape="1">
          <a:blip r:embed="rId4">
            <a:alphaModFix/>
          </a:blip>
          <a:srcRect/>
          <a:stretch/>
        </p:blipFill>
        <p:spPr>
          <a:xfrm>
            <a:off x="1057275" y="1"/>
            <a:ext cx="8086725" cy="762725"/>
          </a:xfrm>
          <a:prstGeom prst="rect">
            <a:avLst/>
          </a:prstGeom>
          <a:noFill/>
          <a:ln>
            <a:noFill/>
          </a:ln>
        </p:spPr>
      </p:pic>
      <p:sp>
        <p:nvSpPr>
          <p:cNvPr id="148" name="Google Shape;148;p20"/>
          <p:cNvSpPr txBox="1"/>
          <p:nvPr/>
        </p:nvSpPr>
        <p:spPr>
          <a:xfrm>
            <a:off x="1057275" y="0"/>
            <a:ext cx="1380300" cy="451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900"/>
              <a:buFont typeface="Arial"/>
              <a:buNone/>
            </a:pPr>
            <a:r>
              <a:rPr lang="en-GB" sz="1900" b="1" i="0" u="none" strike="noStrike" cap="none">
                <a:solidFill>
                  <a:srgbClr val="FFFFFF"/>
                </a:solidFill>
                <a:latin typeface="Amatic SC"/>
                <a:ea typeface="Amatic SC"/>
                <a:cs typeface="Amatic SC"/>
                <a:sym typeface="Amatic SC"/>
              </a:rPr>
              <a:t>TOPIC QUESTION:</a:t>
            </a:r>
            <a:endParaRPr sz="1900" b="1" i="0" u="none" strike="noStrike" cap="none">
              <a:solidFill>
                <a:srgbClr val="FFFFFF"/>
              </a:solidFill>
              <a:latin typeface="Amatic SC"/>
              <a:ea typeface="Amatic SC"/>
              <a:cs typeface="Amatic SC"/>
              <a:sym typeface="Amatic SC"/>
            </a:endParaRPr>
          </a:p>
        </p:txBody>
      </p:sp>
      <p:sp>
        <p:nvSpPr>
          <p:cNvPr id="149" name="Google Shape;149;p20"/>
          <p:cNvSpPr txBox="1"/>
          <p:nvPr/>
        </p:nvSpPr>
        <p:spPr>
          <a:xfrm>
            <a:off x="1110525" y="379025"/>
            <a:ext cx="1380300" cy="451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900"/>
              <a:buFont typeface="Arial"/>
              <a:buNone/>
            </a:pPr>
            <a:r>
              <a:rPr lang="en-GB" sz="1900" b="1" i="0" u="none" strike="noStrike" cap="none">
                <a:solidFill>
                  <a:srgbClr val="FFFFFF"/>
                </a:solidFill>
                <a:latin typeface="Amatic SC"/>
                <a:ea typeface="Amatic SC"/>
                <a:cs typeface="Amatic SC"/>
                <a:sym typeface="Amatic SC"/>
              </a:rPr>
              <a:t>TOPIC QUESTION:</a:t>
            </a:r>
            <a:endParaRPr sz="1900" b="1" i="0" u="none" strike="noStrike" cap="none">
              <a:solidFill>
                <a:srgbClr val="FFFFFF"/>
              </a:solidFill>
              <a:latin typeface="Amatic SC"/>
              <a:ea typeface="Amatic SC"/>
              <a:cs typeface="Amatic SC"/>
              <a:sym typeface="Amatic SC"/>
            </a:endParaRPr>
          </a:p>
        </p:txBody>
      </p:sp>
      <p:sp>
        <p:nvSpPr>
          <p:cNvPr id="150" name="Google Shape;150;p20"/>
          <p:cNvSpPr txBox="1"/>
          <p:nvPr/>
        </p:nvSpPr>
        <p:spPr>
          <a:xfrm>
            <a:off x="2363225" y="103200"/>
            <a:ext cx="65802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700">
                <a:solidFill>
                  <a:srgbClr val="FFFFFF"/>
                </a:solidFill>
                <a:latin typeface="Gill Sans"/>
                <a:ea typeface="Gill Sans"/>
                <a:cs typeface="Gill Sans"/>
                <a:sym typeface="Gill Sans"/>
              </a:rPr>
              <a:t>What are the causes and significant events of World War Two?</a:t>
            </a:r>
            <a:endParaRPr sz="1700">
              <a:solidFill>
                <a:srgbClr val="FFFFFF"/>
              </a:solidFill>
              <a:latin typeface="Gill Sans"/>
              <a:ea typeface="Gill Sans"/>
              <a:cs typeface="Gill Sans"/>
              <a:sym typeface="Gill Sans"/>
            </a:endParaRPr>
          </a:p>
          <a:p>
            <a:pPr marL="0" lvl="0" indent="0" algn="l" rtl="0">
              <a:spcBef>
                <a:spcPts val="0"/>
              </a:spcBef>
              <a:spcAft>
                <a:spcPts val="0"/>
              </a:spcAft>
              <a:buNone/>
            </a:pPr>
            <a:r>
              <a:rPr lang="en-GB" sz="1700">
                <a:solidFill>
                  <a:srgbClr val="FFFFFF"/>
                </a:solidFill>
                <a:latin typeface="Gill Sans"/>
                <a:ea typeface="Gill Sans"/>
                <a:cs typeface="Gill Sans"/>
                <a:sym typeface="Gill Sans"/>
              </a:rPr>
              <a:t>How was Teesside affected by WW2?</a:t>
            </a:r>
            <a:endParaRPr sz="1700">
              <a:solidFill>
                <a:srgbClr val="FFFFFF"/>
              </a:solidFill>
              <a:latin typeface="Gill Sans"/>
              <a:ea typeface="Gill Sans"/>
              <a:cs typeface="Gill Sans"/>
              <a:sym typeface="Gill Sans"/>
            </a:endParaRPr>
          </a:p>
        </p:txBody>
      </p:sp>
      <p:pic>
        <p:nvPicPr>
          <p:cNvPr id="151" name="Google Shape;151;p20"/>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3326925" y="932050"/>
            <a:ext cx="5406109" cy="4027502"/>
          </a:xfrm>
          <a:prstGeom prst="rect">
            <a:avLst/>
          </a:prstGeom>
          <a:noFill/>
          <a:ln>
            <a:noFill/>
          </a:ln>
        </p:spPr>
      </p:pic>
      <p:sp>
        <p:nvSpPr>
          <p:cNvPr id="152" name="Google Shape;152;p20"/>
          <p:cNvSpPr txBox="1"/>
          <p:nvPr/>
        </p:nvSpPr>
        <p:spPr>
          <a:xfrm>
            <a:off x="2039625" y="1130875"/>
            <a:ext cx="6058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153" name="Google Shape;153;p20"/>
          <p:cNvPicPr preferRelativeResize="0"/>
          <p:nvPr/>
        </p:nvPicPr>
        <p:blipFill>
          <a:blip r:embed="rId6">
            <a:alphaModFix/>
          </a:blip>
          <a:stretch>
            <a:fillRect/>
          </a:stretch>
        </p:blipFill>
        <p:spPr>
          <a:xfrm>
            <a:off x="637350" y="873550"/>
            <a:ext cx="1800225" cy="485775"/>
          </a:xfrm>
          <a:prstGeom prst="rect">
            <a:avLst/>
          </a:prstGeom>
          <a:noFill/>
          <a:ln>
            <a:noFill/>
          </a:ln>
        </p:spPr>
      </p:pic>
      <p:sp>
        <p:nvSpPr>
          <p:cNvPr id="154" name="Google Shape;154;p20"/>
          <p:cNvSpPr txBox="1"/>
          <p:nvPr/>
        </p:nvSpPr>
        <p:spPr>
          <a:xfrm>
            <a:off x="288925" y="1488500"/>
            <a:ext cx="2734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55" name="Google Shape;155;p20"/>
          <p:cNvSpPr txBox="1"/>
          <p:nvPr/>
        </p:nvSpPr>
        <p:spPr>
          <a:xfrm>
            <a:off x="215300" y="1520050"/>
            <a:ext cx="2976600" cy="3247800"/>
          </a:xfrm>
          <a:prstGeom prst="rect">
            <a:avLst/>
          </a:prstGeom>
          <a:solidFill>
            <a:srgbClr val="FFF2CC"/>
          </a:solid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sz="1900">
                <a:latin typeface="Gill Sans"/>
                <a:ea typeface="Gill Sans"/>
                <a:cs typeface="Gill Sans"/>
                <a:sym typeface="Gill Sans"/>
              </a:rPr>
              <a:t>This photograph was taken on the 3rd August 1942, 5 minutes after Middlesbrough Railway Station was bombed by the German Luftwaffe.</a:t>
            </a:r>
            <a:endParaRPr sz="1900">
              <a:latin typeface="Gill Sans"/>
              <a:ea typeface="Gill Sans"/>
              <a:cs typeface="Gill Sans"/>
              <a:sym typeface="Gill Sans"/>
            </a:endParaRPr>
          </a:p>
          <a:p>
            <a:pPr marL="0" lvl="0" indent="0" algn="l" rtl="0">
              <a:spcBef>
                <a:spcPts val="0"/>
              </a:spcBef>
              <a:spcAft>
                <a:spcPts val="0"/>
              </a:spcAft>
              <a:buNone/>
            </a:pPr>
            <a:endParaRPr sz="1900">
              <a:latin typeface="Gill Sans"/>
              <a:ea typeface="Gill Sans"/>
              <a:cs typeface="Gill Sans"/>
              <a:sym typeface="Gill Sans"/>
            </a:endParaRPr>
          </a:p>
          <a:p>
            <a:pPr marL="0" lvl="0" indent="0" algn="l" rtl="0">
              <a:spcBef>
                <a:spcPts val="0"/>
              </a:spcBef>
              <a:spcAft>
                <a:spcPts val="0"/>
              </a:spcAft>
              <a:buNone/>
            </a:pPr>
            <a:r>
              <a:rPr lang="en-GB" sz="1900">
                <a:latin typeface="Gill Sans"/>
                <a:ea typeface="Gill Sans"/>
                <a:cs typeface="Gill Sans"/>
                <a:sym typeface="Gill Sans"/>
              </a:rPr>
              <a:t>Now that you know this, is there anything else you can add to your annotation?</a:t>
            </a:r>
            <a:endParaRPr sz="1900">
              <a:latin typeface="Gill Sans"/>
              <a:ea typeface="Gill Sans"/>
              <a:cs typeface="Gill Sans"/>
              <a:sym typeface="Gill Sans"/>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Google Shape;160;p2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68300" y="0"/>
            <a:ext cx="819113" cy="762725"/>
          </a:xfrm>
          <a:prstGeom prst="rect">
            <a:avLst/>
          </a:prstGeom>
          <a:noFill/>
          <a:ln>
            <a:noFill/>
          </a:ln>
        </p:spPr>
      </p:pic>
      <p:pic>
        <p:nvPicPr>
          <p:cNvPr id="161" name="Google Shape;161;p21"/>
          <p:cNvPicPr preferRelativeResize="0"/>
          <p:nvPr/>
        </p:nvPicPr>
        <p:blipFill rotWithShape="1">
          <a:blip r:embed="rId4">
            <a:alphaModFix/>
          </a:blip>
          <a:srcRect/>
          <a:stretch/>
        </p:blipFill>
        <p:spPr>
          <a:xfrm>
            <a:off x="1057275" y="1"/>
            <a:ext cx="8086725" cy="762725"/>
          </a:xfrm>
          <a:prstGeom prst="rect">
            <a:avLst/>
          </a:prstGeom>
          <a:noFill/>
          <a:ln>
            <a:noFill/>
          </a:ln>
        </p:spPr>
      </p:pic>
      <p:sp>
        <p:nvSpPr>
          <p:cNvPr id="162" name="Google Shape;162;p21"/>
          <p:cNvSpPr txBox="1"/>
          <p:nvPr/>
        </p:nvSpPr>
        <p:spPr>
          <a:xfrm>
            <a:off x="1057275" y="0"/>
            <a:ext cx="1380300" cy="451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900"/>
              <a:buFont typeface="Arial"/>
              <a:buNone/>
            </a:pPr>
            <a:r>
              <a:rPr lang="en-GB" sz="1900" b="1" i="0" u="none" strike="noStrike" cap="none">
                <a:solidFill>
                  <a:srgbClr val="FFFFFF"/>
                </a:solidFill>
                <a:latin typeface="Amatic SC"/>
                <a:ea typeface="Amatic SC"/>
                <a:cs typeface="Amatic SC"/>
                <a:sym typeface="Amatic SC"/>
              </a:rPr>
              <a:t>TOPIC QUESTION:</a:t>
            </a:r>
            <a:endParaRPr sz="1900" b="1" i="0" u="none" strike="noStrike" cap="none">
              <a:solidFill>
                <a:srgbClr val="FFFFFF"/>
              </a:solidFill>
              <a:latin typeface="Amatic SC"/>
              <a:ea typeface="Amatic SC"/>
              <a:cs typeface="Amatic SC"/>
              <a:sym typeface="Amatic SC"/>
            </a:endParaRPr>
          </a:p>
        </p:txBody>
      </p:sp>
      <p:sp>
        <p:nvSpPr>
          <p:cNvPr id="163" name="Google Shape;163;p21"/>
          <p:cNvSpPr txBox="1"/>
          <p:nvPr/>
        </p:nvSpPr>
        <p:spPr>
          <a:xfrm>
            <a:off x="1110525" y="379025"/>
            <a:ext cx="1380300" cy="451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900"/>
              <a:buFont typeface="Arial"/>
              <a:buNone/>
            </a:pPr>
            <a:r>
              <a:rPr lang="en-GB" sz="1900" b="1" i="0" u="none" strike="noStrike" cap="none">
                <a:solidFill>
                  <a:srgbClr val="FFFFFF"/>
                </a:solidFill>
                <a:latin typeface="Amatic SC"/>
                <a:ea typeface="Amatic SC"/>
                <a:cs typeface="Amatic SC"/>
                <a:sym typeface="Amatic SC"/>
              </a:rPr>
              <a:t>TOPIC QUESTION:</a:t>
            </a:r>
            <a:endParaRPr sz="1900" b="1" i="0" u="none" strike="noStrike" cap="none">
              <a:solidFill>
                <a:srgbClr val="FFFFFF"/>
              </a:solidFill>
              <a:latin typeface="Amatic SC"/>
              <a:ea typeface="Amatic SC"/>
              <a:cs typeface="Amatic SC"/>
              <a:sym typeface="Amatic SC"/>
            </a:endParaRPr>
          </a:p>
        </p:txBody>
      </p:sp>
      <p:sp>
        <p:nvSpPr>
          <p:cNvPr id="164" name="Google Shape;164;p21"/>
          <p:cNvSpPr txBox="1"/>
          <p:nvPr/>
        </p:nvSpPr>
        <p:spPr>
          <a:xfrm>
            <a:off x="2363225" y="103200"/>
            <a:ext cx="65802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700">
                <a:solidFill>
                  <a:srgbClr val="FFFFFF"/>
                </a:solidFill>
                <a:latin typeface="Gill Sans"/>
                <a:ea typeface="Gill Sans"/>
                <a:cs typeface="Gill Sans"/>
                <a:sym typeface="Gill Sans"/>
              </a:rPr>
              <a:t>What are the causes and significant events of World War Two?</a:t>
            </a:r>
            <a:endParaRPr sz="1700">
              <a:solidFill>
                <a:srgbClr val="FFFFFF"/>
              </a:solidFill>
              <a:latin typeface="Gill Sans"/>
              <a:ea typeface="Gill Sans"/>
              <a:cs typeface="Gill Sans"/>
              <a:sym typeface="Gill Sans"/>
            </a:endParaRPr>
          </a:p>
          <a:p>
            <a:pPr marL="0" lvl="0" indent="0" algn="l" rtl="0">
              <a:spcBef>
                <a:spcPts val="0"/>
              </a:spcBef>
              <a:spcAft>
                <a:spcPts val="0"/>
              </a:spcAft>
              <a:buNone/>
            </a:pPr>
            <a:r>
              <a:rPr lang="en-GB" sz="1700">
                <a:solidFill>
                  <a:srgbClr val="FFFFFF"/>
                </a:solidFill>
                <a:latin typeface="Gill Sans"/>
                <a:ea typeface="Gill Sans"/>
                <a:cs typeface="Gill Sans"/>
                <a:sym typeface="Gill Sans"/>
              </a:rPr>
              <a:t>How was Teesside affected by WW2?</a:t>
            </a:r>
            <a:endParaRPr sz="1700">
              <a:solidFill>
                <a:srgbClr val="FFFFFF"/>
              </a:solidFill>
              <a:latin typeface="Gill Sans"/>
              <a:ea typeface="Gill Sans"/>
              <a:cs typeface="Gill Sans"/>
              <a:sym typeface="Gill Sans"/>
            </a:endParaRPr>
          </a:p>
        </p:txBody>
      </p:sp>
      <p:sp>
        <p:nvSpPr>
          <p:cNvPr id="165" name="Google Shape;165;p21"/>
          <p:cNvSpPr txBox="1"/>
          <p:nvPr/>
        </p:nvSpPr>
        <p:spPr>
          <a:xfrm>
            <a:off x="2039625" y="1130875"/>
            <a:ext cx="6058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166" name="Google Shape;166;p21"/>
          <p:cNvPicPr preferRelativeResize="0"/>
          <p:nvPr/>
        </p:nvPicPr>
        <p:blipFill>
          <a:blip r:embed="rId5">
            <a:alphaModFix/>
          </a:blip>
          <a:stretch>
            <a:fillRect/>
          </a:stretch>
        </p:blipFill>
        <p:spPr>
          <a:xfrm>
            <a:off x="168300" y="882725"/>
            <a:ext cx="2623765" cy="708000"/>
          </a:xfrm>
          <a:prstGeom prst="rect">
            <a:avLst/>
          </a:prstGeom>
          <a:noFill/>
          <a:ln>
            <a:noFill/>
          </a:ln>
        </p:spPr>
      </p:pic>
      <p:sp>
        <p:nvSpPr>
          <p:cNvPr id="167" name="Google Shape;167;p21"/>
          <p:cNvSpPr txBox="1"/>
          <p:nvPr/>
        </p:nvSpPr>
        <p:spPr>
          <a:xfrm>
            <a:off x="288925" y="1488500"/>
            <a:ext cx="2734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168" name="Google Shape;168;p21"/>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106100" y="1710725"/>
            <a:ext cx="3282645" cy="2874950"/>
          </a:xfrm>
          <a:prstGeom prst="rect">
            <a:avLst/>
          </a:prstGeom>
          <a:noFill/>
          <a:ln>
            <a:noFill/>
          </a:ln>
        </p:spPr>
      </p:pic>
      <p:sp>
        <p:nvSpPr>
          <p:cNvPr id="169" name="Google Shape;169;p21"/>
          <p:cNvSpPr txBox="1"/>
          <p:nvPr/>
        </p:nvSpPr>
        <p:spPr>
          <a:xfrm>
            <a:off x="3580575" y="947850"/>
            <a:ext cx="5362800" cy="3617100"/>
          </a:xfrm>
          <a:prstGeom prst="rect">
            <a:avLst/>
          </a:prstGeom>
          <a:solidFill>
            <a:srgbClr val="FFF2CC"/>
          </a:solid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sz="1900">
                <a:latin typeface="Gill Sans"/>
                <a:ea typeface="Gill Sans"/>
                <a:cs typeface="Gill Sans"/>
                <a:sym typeface="Gill Sans"/>
              </a:rPr>
              <a:t>During World War Two, Teesside was a target for Nazi Germany.</a:t>
            </a:r>
            <a:endParaRPr sz="1900">
              <a:latin typeface="Gill Sans"/>
              <a:ea typeface="Gill Sans"/>
              <a:cs typeface="Gill Sans"/>
              <a:sym typeface="Gill Sans"/>
            </a:endParaRPr>
          </a:p>
          <a:p>
            <a:pPr marL="0" lvl="0" indent="0" algn="l" rtl="0">
              <a:spcBef>
                <a:spcPts val="0"/>
              </a:spcBef>
              <a:spcAft>
                <a:spcPts val="0"/>
              </a:spcAft>
              <a:buNone/>
            </a:pPr>
            <a:r>
              <a:rPr lang="en-GB" sz="1900">
                <a:latin typeface="Gill Sans"/>
                <a:ea typeface="Gill Sans"/>
                <a:cs typeface="Gill Sans"/>
                <a:sym typeface="Gill Sans"/>
              </a:rPr>
              <a:t>Hitler’s forces had detailed knowledge of Teesside as part of its masterplan to invade the UK.</a:t>
            </a:r>
            <a:endParaRPr sz="1900">
              <a:latin typeface="Gill Sans"/>
              <a:ea typeface="Gill Sans"/>
              <a:cs typeface="Gill Sans"/>
              <a:sym typeface="Gill Sans"/>
            </a:endParaRPr>
          </a:p>
          <a:p>
            <a:pPr marL="0" lvl="0" indent="0" algn="l" rtl="0">
              <a:spcBef>
                <a:spcPts val="0"/>
              </a:spcBef>
              <a:spcAft>
                <a:spcPts val="0"/>
              </a:spcAft>
              <a:buNone/>
            </a:pPr>
            <a:r>
              <a:rPr lang="en-GB" sz="1900">
                <a:latin typeface="Gill Sans"/>
                <a:ea typeface="Gill Sans"/>
                <a:cs typeface="Gill Sans"/>
                <a:sym typeface="Gill Sans"/>
              </a:rPr>
              <a:t>A collection of military maps, like this one, reveal that the Nazis had the North-East in its planned invasion - Operation Sealion.</a:t>
            </a:r>
            <a:endParaRPr sz="1900">
              <a:latin typeface="Gill Sans"/>
              <a:ea typeface="Gill Sans"/>
              <a:cs typeface="Gill Sans"/>
              <a:sym typeface="Gill Sans"/>
            </a:endParaRPr>
          </a:p>
          <a:p>
            <a:pPr marL="0" lvl="0" indent="0" algn="l" rtl="0">
              <a:spcBef>
                <a:spcPts val="0"/>
              </a:spcBef>
              <a:spcAft>
                <a:spcPts val="0"/>
              </a:spcAft>
              <a:buNone/>
            </a:pPr>
            <a:r>
              <a:rPr lang="en-GB" sz="1900">
                <a:latin typeface="Gill Sans"/>
                <a:ea typeface="Gill Sans"/>
                <a:cs typeface="Gill Sans"/>
                <a:sym typeface="Gill Sans"/>
              </a:rPr>
              <a:t>The maps show, in red, areas of interest such as bridges, industrial depots and gas works. The Railway station was also highlighted red on one map, and we know that it was bombed in 1942.</a:t>
            </a:r>
            <a:endParaRPr/>
          </a:p>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2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68300" y="0"/>
            <a:ext cx="819113" cy="762725"/>
          </a:xfrm>
          <a:prstGeom prst="rect">
            <a:avLst/>
          </a:prstGeom>
          <a:noFill/>
          <a:ln>
            <a:noFill/>
          </a:ln>
        </p:spPr>
      </p:pic>
      <p:pic>
        <p:nvPicPr>
          <p:cNvPr id="175" name="Google Shape;175;p22"/>
          <p:cNvPicPr preferRelativeResize="0"/>
          <p:nvPr/>
        </p:nvPicPr>
        <p:blipFill rotWithShape="1">
          <a:blip r:embed="rId4">
            <a:alphaModFix/>
          </a:blip>
          <a:srcRect/>
          <a:stretch/>
        </p:blipFill>
        <p:spPr>
          <a:xfrm>
            <a:off x="1057275" y="1"/>
            <a:ext cx="8086725" cy="762725"/>
          </a:xfrm>
          <a:prstGeom prst="rect">
            <a:avLst/>
          </a:prstGeom>
          <a:noFill/>
          <a:ln>
            <a:noFill/>
          </a:ln>
        </p:spPr>
      </p:pic>
      <p:sp>
        <p:nvSpPr>
          <p:cNvPr id="176" name="Google Shape;176;p22"/>
          <p:cNvSpPr txBox="1"/>
          <p:nvPr/>
        </p:nvSpPr>
        <p:spPr>
          <a:xfrm>
            <a:off x="1057275" y="0"/>
            <a:ext cx="1380300" cy="451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900"/>
              <a:buFont typeface="Arial"/>
              <a:buNone/>
            </a:pPr>
            <a:r>
              <a:rPr lang="en-GB" sz="1900" b="1" i="0" u="none" strike="noStrike" cap="none">
                <a:solidFill>
                  <a:srgbClr val="FFFFFF"/>
                </a:solidFill>
                <a:latin typeface="Amatic SC"/>
                <a:ea typeface="Amatic SC"/>
                <a:cs typeface="Amatic SC"/>
                <a:sym typeface="Amatic SC"/>
              </a:rPr>
              <a:t>TOPIC QUESTION:</a:t>
            </a:r>
            <a:endParaRPr sz="1900" b="1" i="0" u="none" strike="noStrike" cap="none">
              <a:solidFill>
                <a:srgbClr val="FFFFFF"/>
              </a:solidFill>
              <a:latin typeface="Amatic SC"/>
              <a:ea typeface="Amatic SC"/>
              <a:cs typeface="Amatic SC"/>
              <a:sym typeface="Amatic SC"/>
            </a:endParaRPr>
          </a:p>
        </p:txBody>
      </p:sp>
      <p:sp>
        <p:nvSpPr>
          <p:cNvPr id="177" name="Google Shape;177;p22"/>
          <p:cNvSpPr txBox="1"/>
          <p:nvPr/>
        </p:nvSpPr>
        <p:spPr>
          <a:xfrm>
            <a:off x="1110525" y="379025"/>
            <a:ext cx="1380300" cy="451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900"/>
              <a:buFont typeface="Arial"/>
              <a:buNone/>
            </a:pPr>
            <a:r>
              <a:rPr lang="en-GB" sz="1900" b="1" i="0" u="none" strike="noStrike" cap="none">
                <a:solidFill>
                  <a:srgbClr val="FFFFFF"/>
                </a:solidFill>
                <a:latin typeface="Amatic SC"/>
                <a:ea typeface="Amatic SC"/>
                <a:cs typeface="Amatic SC"/>
                <a:sym typeface="Amatic SC"/>
              </a:rPr>
              <a:t>TOPIC QUESTION:</a:t>
            </a:r>
            <a:endParaRPr sz="1900" b="1" i="0" u="none" strike="noStrike" cap="none">
              <a:solidFill>
                <a:srgbClr val="FFFFFF"/>
              </a:solidFill>
              <a:latin typeface="Amatic SC"/>
              <a:ea typeface="Amatic SC"/>
              <a:cs typeface="Amatic SC"/>
              <a:sym typeface="Amatic SC"/>
            </a:endParaRPr>
          </a:p>
        </p:txBody>
      </p:sp>
      <p:sp>
        <p:nvSpPr>
          <p:cNvPr id="178" name="Google Shape;178;p22"/>
          <p:cNvSpPr txBox="1"/>
          <p:nvPr/>
        </p:nvSpPr>
        <p:spPr>
          <a:xfrm>
            <a:off x="2363225" y="103200"/>
            <a:ext cx="65802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700">
                <a:solidFill>
                  <a:srgbClr val="FFFFFF"/>
                </a:solidFill>
                <a:latin typeface="Gill Sans"/>
                <a:ea typeface="Gill Sans"/>
                <a:cs typeface="Gill Sans"/>
                <a:sym typeface="Gill Sans"/>
              </a:rPr>
              <a:t>What are the causes and significant events of World War Two?</a:t>
            </a:r>
            <a:endParaRPr sz="1700">
              <a:solidFill>
                <a:srgbClr val="FFFFFF"/>
              </a:solidFill>
              <a:latin typeface="Gill Sans"/>
              <a:ea typeface="Gill Sans"/>
              <a:cs typeface="Gill Sans"/>
              <a:sym typeface="Gill Sans"/>
            </a:endParaRPr>
          </a:p>
          <a:p>
            <a:pPr marL="0" lvl="0" indent="0" algn="l" rtl="0">
              <a:spcBef>
                <a:spcPts val="0"/>
              </a:spcBef>
              <a:spcAft>
                <a:spcPts val="0"/>
              </a:spcAft>
              <a:buNone/>
            </a:pPr>
            <a:r>
              <a:rPr lang="en-GB" sz="1700">
                <a:solidFill>
                  <a:srgbClr val="FFFFFF"/>
                </a:solidFill>
                <a:latin typeface="Gill Sans"/>
                <a:ea typeface="Gill Sans"/>
                <a:cs typeface="Gill Sans"/>
                <a:sym typeface="Gill Sans"/>
              </a:rPr>
              <a:t>How was Teesside affected by WW2?</a:t>
            </a:r>
            <a:endParaRPr sz="1700">
              <a:solidFill>
                <a:srgbClr val="FFFFFF"/>
              </a:solidFill>
              <a:latin typeface="Gill Sans"/>
              <a:ea typeface="Gill Sans"/>
              <a:cs typeface="Gill Sans"/>
              <a:sym typeface="Gill Sans"/>
            </a:endParaRPr>
          </a:p>
        </p:txBody>
      </p:sp>
      <p:sp>
        <p:nvSpPr>
          <p:cNvPr id="179" name="Google Shape;179;p22"/>
          <p:cNvSpPr txBox="1"/>
          <p:nvPr/>
        </p:nvSpPr>
        <p:spPr>
          <a:xfrm>
            <a:off x="2039625" y="1130875"/>
            <a:ext cx="6058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80" name="Google Shape;180;p22"/>
          <p:cNvSpPr txBox="1"/>
          <p:nvPr/>
        </p:nvSpPr>
        <p:spPr>
          <a:xfrm>
            <a:off x="288925" y="1488500"/>
            <a:ext cx="2734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181" name="Google Shape;181;p22"/>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106100" y="1710725"/>
            <a:ext cx="3282645" cy="2874950"/>
          </a:xfrm>
          <a:prstGeom prst="rect">
            <a:avLst/>
          </a:prstGeom>
          <a:noFill/>
          <a:ln>
            <a:noFill/>
          </a:ln>
        </p:spPr>
      </p:pic>
      <p:sp>
        <p:nvSpPr>
          <p:cNvPr id="182" name="Google Shape;182;p22"/>
          <p:cNvSpPr txBox="1"/>
          <p:nvPr/>
        </p:nvSpPr>
        <p:spPr>
          <a:xfrm>
            <a:off x="3580575" y="947850"/>
            <a:ext cx="5362800" cy="1277400"/>
          </a:xfrm>
          <a:prstGeom prst="rect">
            <a:avLst/>
          </a:prstGeom>
          <a:solidFill>
            <a:srgbClr val="FFF2CC"/>
          </a:solid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GB" sz="1900" b="1">
                <a:latin typeface="Gill Sans"/>
                <a:ea typeface="Gill Sans"/>
                <a:cs typeface="Gill Sans"/>
                <a:sym typeface="Gill Sans"/>
              </a:rPr>
              <a:t>Why do you think Middlesbrough was the first major British town to be bombed by the German Luftwaffe?</a:t>
            </a:r>
            <a:endParaRPr b="1"/>
          </a:p>
          <a:p>
            <a:pPr marL="0" lvl="0" indent="0" algn="l" rtl="0">
              <a:spcBef>
                <a:spcPts val="0"/>
              </a:spcBef>
              <a:spcAft>
                <a:spcPts val="0"/>
              </a:spcAft>
              <a:buNone/>
            </a:pPr>
            <a:endParaRPr/>
          </a:p>
        </p:txBody>
      </p:sp>
      <p:pic>
        <p:nvPicPr>
          <p:cNvPr id="183" name="Google Shape;183;p22"/>
          <p:cNvPicPr preferRelativeResize="0"/>
          <p:nvPr/>
        </p:nvPicPr>
        <p:blipFill>
          <a:blip r:embed="rId6">
            <a:alphaModFix/>
          </a:blip>
          <a:stretch>
            <a:fillRect/>
          </a:stretch>
        </p:blipFill>
        <p:spPr>
          <a:xfrm>
            <a:off x="168304" y="886000"/>
            <a:ext cx="3056488" cy="708000"/>
          </a:xfrm>
          <a:prstGeom prst="rect">
            <a:avLst/>
          </a:prstGeom>
          <a:noFill/>
          <a:ln>
            <a:noFill/>
          </a:ln>
        </p:spPr>
      </p:pic>
      <p:pic>
        <p:nvPicPr>
          <p:cNvPr id="184" name="Google Shape;184;p22"/>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3517450" y="2571750"/>
            <a:ext cx="3167461" cy="2359727"/>
          </a:xfrm>
          <a:prstGeom prst="rect">
            <a:avLst/>
          </a:prstGeom>
          <a:noFill/>
          <a:ln>
            <a:noFill/>
          </a:ln>
        </p:spPr>
      </p:pic>
      <p:pic>
        <p:nvPicPr>
          <p:cNvPr id="185" name="Google Shape;185;p22"/>
          <p:cNvPicPr preferRelativeResize="0"/>
          <p:nvPr/>
        </p:nvPicPr>
        <p:blipFill>
          <a:blip r:embed="rId8">
            <a:alphaModFix/>
          </a:blip>
          <a:stretch>
            <a:fillRect/>
          </a:stretch>
        </p:blipFill>
        <p:spPr>
          <a:xfrm>
            <a:off x="6813611" y="2756325"/>
            <a:ext cx="2154289" cy="1657793"/>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1352</Words>
  <Application>Microsoft Office PowerPoint</Application>
  <PresentationFormat>On-screen Show (16:9)</PresentationFormat>
  <Paragraphs>162</Paragraphs>
  <Slides>19</Slides>
  <Notes>19</Notes>
  <HiddenSlides>5</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Gill Sans</vt:lpstr>
      <vt:lpstr>Amatic SC</vt:lpstr>
      <vt:lpstr>Calibri</vt:lpstr>
      <vt:lpstr>Simple Light</vt:lpstr>
      <vt:lpstr>Give one reason why the evacuation of Dunkirk was a success.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Give one reason why the evacuation of Dunkirk was a success.</dc:title>
  <dc:creator>Richard Hurst - CYPS</dc:creator>
  <cp:lastModifiedBy>Vincent, Sue</cp:lastModifiedBy>
  <cp:revision>2</cp:revision>
  <dcterms:modified xsi:type="dcterms:W3CDTF">2023-08-29T16:44:44Z</dcterms:modified>
</cp:coreProperties>
</file>